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62" r:id="rId3"/>
    <p:sldId id="275" r:id="rId4"/>
    <p:sldId id="276" r:id="rId5"/>
    <p:sldId id="277" r:id="rId6"/>
    <p:sldId id="278" r:id="rId7"/>
    <p:sldId id="279" r:id="rId8"/>
    <p:sldId id="261" r:id="rId9"/>
  </p:sldIdLst>
  <p:sldSz cx="18288000" cy="10287000"/>
  <p:notesSz cx="6858000" cy="9144000"/>
  <p:embeddedFontLst>
    <p:embeddedFont>
      <p:font typeface="Aptos SemiBold" panose="020B0004020202020204" pitchFamily="34" charset="0"/>
      <p:regular r:id="rId11"/>
      <p:bold r:id="rId12"/>
      <p:italic r:id="rId13"/>
      <p:boldItalic r:id="rId14"/>
    </p:embeddedFont>
    <p:embeddedFont>
      <p:font typeface="Inter" panose="02000503000000020004"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8A9C"/>
    <a:srgbClr val="B99869"/>
    <a:srgbClr val="913D49"/>
    <a:srgbClr val="2E3E4B"/>
    <a:srgbClr val="EAEAEA"/>
    <a:srgbClr val="1C303F"/>
    <a:srgbClr val="932A38"/>
    <a:srgbClr val="E9E9E9"/>
    <a:srgbClr val="C19D60"/>
    <a:srgbClr val="7D8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8"/>
  </p:normalViewPr>
  <p:slideViewPr>
    <p:cSldViewPr snapToGrid="0">
      <p:cViewPr varScale="1">
        <p:scale>
          <a:sx n="74" d="100"/>
          <a:sy n="74" d="100"/>
        </p:scale>
        <p:origin x="5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4B53B814-8584-0E9E-09D7-0FE6F3A2A0CF}"/>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365FD40D-3CBB-B761-3A48-F1BFCA13A9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a:extLst>
              <a:ext uri="{FF2B5EF4-FFF2-40B4-BE49-F238E27FC236}">
                <a16:creationId xmlns:a16="http://schemas.microsoft.com/office/drawing/2014/main" id="{26344F01-3BEC-091A-E85B-065DDE1D00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68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6C1E72A-5856-8659-F391-497578A93532}"/>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EFC6441E-2E65-DD97-8417-C883D050CB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a:extLst>
              <a:ext uri="{FF2B5EF4-FFF2-40B4-BE49-F238E27FC236}">
                <a16:creationId xmlns:a16="http://schemas.microsoft.com/office/drawing/2014/main" id="{91C5CFAE-2B6A-067F-082D-3FFA38F66D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68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425D99F-B5C3-D577-67BA-5889C4061A3F}"/>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72367E5B-99A2-36FC-7293-1AC7999DDA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a:extLst>
              <a:ext uri="{FF2B5EF4-FFF2-40B4-BE49-F238E27FC236}">
                <a16:creationId xmlns:a16="http://schemas.microsoft.com/office/drawing/2014/main" id="{1B87F774-2B4A-26A5-3B00-D693D5EE52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84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D6DC5FE7-FEC1-7739-3472-8A665B9AB31B}"/>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39AF6873-71EB-9D36-21B1-BBCEA911A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a:extLst>
              <a:ext uri="{FF2B5EF4-FFF2-40B4-BE49-F238E27FC236}">
                <a16:creationId xmlns:a16="http://schemas.microsoft.com/office/drawing/2014/main" id="{CBDF9201-BF47-03E6-4424-4F3B7368C7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07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51FE1E40-3730-9DAD-6505-381AD584CD29}"/>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5AFC5AD2-149A-C1F0-0AB5-34DA515293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a:extLst>
              <a:ext uri="{FF2B5EF4-FFF2-40B4-BE49-F238E27FC236}">
                <a16:creationId xmlns:a16="http://schemas.microsoft.com/office/drawing/2014/main" id="{6D24EA2D-895C-3966-A32F-CE86C4925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76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allery" type="secHead">
  <p:cSld name="SECTION_HEADER">
    <p:spTree>
      <p:nvGrpSpPr>
        <p:cNvPr id="1" name="Shape 43"/>
        <p:cNvGrpSpPr/>
        <p:nvPr/>
      </p:nvGrpSpPr>
      <p:grpSpPr>
        <a:xfrm>
          <a:off x="0" y="0"/>
          <a:ext cx="0" cy="0"/>
          <a:chOff x="0" y="0"/>
          <a:chExt cx="0" cy="0"/>
        </a:xfrm>
      </p:grpSpPr>
      <p:sp>
        <p:nvSpPr>
          <p:cNvPr id="44" name="Google Shape;44;p5"/>
          <p:cNvSpPr>
            <a:spLocks noGrp="1"/>
          </p:cNvSpPr>
          <p:nvPr>
            <p:ph type="pic" idx="2"/>
          </p:nvPr>
        </p:nvSpPr>
        <p:spPr>
          <a:xfrm>
            <a:off x="-552475" y="1016000"/>
            <a:ext cx="5624400" cy="3174000"/>
          </a:xfrm>
          <a:prstGeom prst="rect">
            <a:avLst/>
          </a:prstGeom>
          <a:noFill/>
          <a:ln>
            <a:noFill/>
          </a:ln>
        </p:spPr>
      </p:sp>
      <p:sp>
        <p:nvSpPr>
          <p:cNvPr id="45" name="Google Shape;45;p5"/>
          <p:cNvSpPr>
            <a:spLocks noGrp="1"/>
          </p:cNvSpPr>
          <p:nvPr>
            <p:ph type="pic" idx="3"/>
          </p:nvPr>
        </p:nvSpPr>
        <p:spPr>
          <a:xfrm>
            <a:off x="5908463" y="1022388"/>
            <a:ext cx="5624400" cy="3174000"/>
          </a:xfrm>
          <a:prstGeom prst="rect">
            <a:avLst/>
          </a:prstGeom>
          <a:noFill/>
          <a:ln>
            <a:noFill/>
          </a:ln>
        </p:spPr>
      </p:sp>
      <p:sp>
        <p:nvSpPr>
          <p:cNvPr id="46" name="Google Shape;46;p5"/>
          <p:cNvSpPr>
            <a:spLocks noGrp="1"/>
          </p:cNvSpPr>
          <p:nvPr>
            <p:ph type="pic" idx="4"/>
          </p:nvPr>
        </p:nvSpPr>
        <p:spPr>
          <a:xfrm>
            <a:off x="12369338" y="1015988"/>
            <a:ext cx="5624400" cy="3174000"/>
          </a:xfrm>
          <a:prstGeom prst="rect">
            <a:avLst/>
          </a:prstGeom>
          <a:noFill/>
          <a:ln>
            <a:noFill/>
          </a:ln>
        </p:spPr>
      </p:sp>
      <p:sp>
        <p:nvSpPr>
          <p:cNvPr id="47" name="Google Shape;47;p5"/>
          <p:cNvSpPr>
            <a:spLocks noGrp="1"/>
          </p:cNvSpPr>
          <p:nvPr>
            <p:ph type="pic" idx="5"/>
          </p:nvPr>
        </p:nvSpPr>
        <p:spPr>
          <a:xfrm>
            <a:off x="-2954900" y="4551275"/>
            <a:ext cx="5624400" cy="3174000"/>
          </a:xfrm>
          <a:prstGeom prst="rect">
            <a:avLst/>
          </a:prstGeom>
          <a:noFill/>
          <a:ln>
            <a:noFill/>
          </a:ln>
        </p:spPr>
      </p:sp>
      <p:sp>
        <p:nvSpPr>
          <p:cNvPr id="48" name="Google Shape;48;p5"/>
          <p:cNvSpPr>
            <a:spLocks noGrp="1"/>
          </p:cNvSpPr>
          <p:nvPr>
            <p:ph type="pic" idx="6"/>
          </p:nvPr>
        </p:nvSpPr>
        <p:spPr>
          <a:xfrm>
            <a:off x="3506038" y="4557663"/>
            <a:ext cx="5624400" cy="3174000"/>
          </a:xfrm>
          <a:prstGeom prst="rect">
            <a:avLst/>
          </a:prstGeom>
          <a:noFill/>
          <a:ln>
            <a:noFill/>
          </a:ln>
        </p:spPr>
      </p:sp>
      <p:sp>
        <p:nvSpPr>
          <p:cNvPr id="49" name="Google Shape;49;p5"/>
          <p:cNvSpPr>
            <a:spLocks noGrp="1"/>
          </p:cNvSpPr>
          <p:nvPr>
            <p:ph type="pic" idx="7"/>
          </p:nvPr>
        </p:nvSpPr>
        <p:spPr>
          <a:xfrm>
            <a:off x="9966913" y="4551263"/>
            <a:ext cx="5624400" cy="3174000"/>
          </a:xfrm>
          <a:prstGeom prst="rect">
            <a:avLst/>
          </a:prstGeom>
          <a:noFill/>
          <a:ln>
            <a:noFill/>
          </a:ln>
        </p:spPr>
      </p:sp>
      <p:sp>
        <p:nvSpPr>
          <p:cNvPr id="50" name="Google Shape;50;p5"/>
          <p:cNvSpPr>
            <a:spLocks noGrp="1"/>
          </p:cNvSpPr>
          <p:nvPr>
            <p:ph type="pic" idx="8"/>
          </p:nvPr>
        </p:nvSpPr>
        <p:spPr>
          <a:xfrm>
            <a:off x="16431313" y="4561503"/>
            <a:ext cx="5624400" cy="3174000"/>
          </a:xfrm>
          <a:prstGeom prst="rect">
            <a:avLst/>
          </a:prstGeom>
          <a:noFill/>
          <a:ln>
            <a:noFill/>
          </a:ln>
        </p:spPr>
      </p:sp>
      <p:grpSp>
        <p:nvGrpSpPr>
          <p:cNvPr id="51" name="Google Shape;51;p5"/>
          <p:cNvGrpSpPr/>
          <p:nvPr/>
        </p:nvGrpSpPr>
        <p:grpSpPr>
          <a:xfrm>
            <a:off x="17773650" y="9772650"/>
            <a:ext cx="514339" cy="514339"/>
            <a:chOff x="0" y="0"/>
            <a:chExt cx="270933" cy="270933"/>
          </a:xfrm>
        </p:grpSpPr>
        <p:sp>
          <p:nvSpPr>
            <p:cNvPr id="52" name="Google Shape;52;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F9A620"/>
            </a:solidFill>
            <a:ln>
              <a:noFill/>
            </a:ln>
          </p:spPr>
        </p:sp>
        <p:sp>
          <p:nvSpPr>
            <p:cNvPr id="53" name="Google Shape;53;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 name="Google Shape;54;p5"/>
          <p:cNvGrpSpPr/>
          <p:nvPr/>
        </p:nvGrpSpPr>
        <p:grpSpPr>
          <a:xfrm>
            <a:off x="17773650" y="9258300"/>
            <a:ext cx="514339" cy="514339"/>
            <a:chOff x="0" y="0"/>
            <a:chExt cx="270933" cy="270933"/>
          </a:xfrm>
        </p:grpSpPr>
        <p:sp>
          <p:nvSpPr>
            <p:cNvPr id="55" name="Google Shape;55;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A60067"/>
            </a:solidFill>
            <a:ln>
              <a:noFill/>
            </a:ln>
          </p:spPr>
        </p:sp>
        <p:sp>
          <p:nvSpPr>
            <p:cNvPr id="56" name="Google Shape;56;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7" name="Google Shape;57;p5"/>
          <p:cNvGrpSpPr/>
          <p:nvPr/>
        </p:nvGrpSpPr>
        <p:grpSpPr>
          <a:xfrm>
            <a:off x="17773650" y="8743950"/>
            <a:ext cx="514339" cy="514339"/>
            <a:chOff x="0" y="0"/>
            <a:chExt cx="270933" cy="270933"/>
          </a:xfrm>
        </p:grpSpPr>
        <p:sp>
          <p:nvSpPr>
            <p:cNvPr id="58" name="Google Shape;58;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6153CC"/>
            </a:solidFill>
            <a:ln>
              <a:noFill/>
            </a:ln>
          </p:spPr>
        </p:sp>
        <p:sp>
          <p:nvSpPr>
            <p:cNvPr id="59" name="Google Shape;59;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0" name="Google Shape;60;p5"/>
          <p:cNvGrpSpPr/>
          <p:nvPr/>
        </p:nvGrpSpPr>
        <p:grpSpPr>
          <a:xfrm>
            <a:off x="17773650" y="8229600"/>
            <a:ext cx="514339" cy="514339"/>
            <a:chOff x="0" y="0"/>
            <a:chExt cx="270933" cy="270933"/>
          </a:xfrm>
        </p:grpSpPr>
        <p:sp>
          <p:nvSpPr>
            <p:cNvPr id="61" name="Google Shape;61;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77CBB9"/>
            </a:solidFill>
            <a:ln>
              <a:noFill/>
            </a:ln>
          </p:spPr>
        </p:sp>
        <p:sp>
          <p:nvSpPr>
            <p:cNvPr id="62" name="Google Shape;62;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1F1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4400"/>
              <a:buFont typeface="Inter"/>
              <a:buNone/>
              <a:defRPr sz="4400" i="0" u="none" strike="noStrike" cap="none">
                <a:solidFill>
                  <a:srgbClr val="FFFFFF"/>
                </a:solidFill>
                <a:latin typeface="Inter"/>
                <a:ea typeface="Inter"/>
                <a:cs typeface="Inter"/>
                <a:sym typeface="Inter"/>
              </a:defRPr>
            </a:lvl1pPr>
            <a:lvl2pPr lvl="1">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2pPr>
            <a:lvl3pPr lvl="2">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3pPr>
            <a:lvl4pPr lvl="3">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4pPr>
            <a:lvl5pPr lvl="4">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5pPr>
            <a:lvl6pPr lvl="5">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6pPr>
            <a:lvl7pPr lvl="6">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7pPr>
            <a:lvl8pPr lvl="7">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8pPr>
            <a:lvl9pPr lvl="8">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FFFFFF"/>
              </a:buClr>
              <a:buSzPts val="3200"/>
              <a:buFont typeface="Inter"/>
              <a:buChar char="•"/>
              <a:defRPr sz="3200" i="0" u="none" strike="noStrike" cap="none">
                <a:solidFill>
                  <a:srgbClr val="FFFFFF"/>
                </a:solidFill>
                <a:latin typeface="Inter"/>
                <a:ea typeface="Inter"/>
                <a:cs typeface="Inter"/>
                <a:sym typeface="Inter"/>
              </a:defRPr>
            </a:lvl1pPr>
            <a:lvl2pPr marL="914400" marR="0" lvl="1" indent="-406400" algn="l" rtl="0">
              <a:spcBef>
                <a:spcPts val="560"/>
              </a:spcBef>
              <a:spcAft>
                <a:spcPts val="0"/>
              </a:spcAft>
              <a:buClr>
                <a:srgbClr val="FFFFFF"/>
              </a:buClr>
              <a:buSzPts val="2800"/>
              <a:buFont typeface="Inter"/>
              <a:buChar char="–"/>
              <a:defRPr sz="2800" i="0" u="none" strike="noStrike" cap="none">
                <a:solidFill>
                  <a:srgbClr val="FFFFFF"/>
                </a:solidFill>
                <a:latin typeface="Inter"/>
                <a:ea typeface="Inter"/>
                <a:cs typeface="Inter"/>
                <a:sym typeface="Inter"/>
              </a:defRPr>
            </a:lvl2pPr>
            <a:lvl3pPr marL="1371600" marR="0" lvl="2" indent="-381000" algn="l" rtl="0">
              <a:spcBef>
                <a:spcPts val="480"/>
              </a:spcBef>
              <a:spcAft>
                <a:spcPts val="0"/>
              </a:spcAft>
              <a:buClr>
                <a:srgbClr val="FFFFFF"/>
              </a:buClr>
              <a:buSzPts val="2400"/>
              <a:buFont typeface="Inter"/>
              <a:buChar char="•"/>
              <a:defRPr sz="2400" i="0" u="none" strike="noStrike" cap="none">
                <a:solidFill>
                  <a:srgbClr val="FFFFFF"/>
                </a:solidFill>
                <a:latin typeface="Inter"/>
                <a:ea typeface="Inter"/>
                <a:cs typeface="Inter"/>
                <a:sym typeface="Inter"/>
              </a:defRPr>
            </a:lvl3pPr>
            <a:lvl4pPr marL="1828800" marR="0" lvl="3"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4pPr>
            <a:lvl5pPr marL="2286000" marR="0" lvl="4"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5pPr>
            <a:lvl6pPr marL="2743200" marR="0" lvl="5"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6pPr>
            <a:lvl7pPr marL="3200400" marR="0" lvl="6"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7pPr>
            <a:lvl8pPr marL="3657600" marR="0" lvl="7"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8pPr>
            <a:lvl9pPr marL="4114800" marR="0" lvl="8"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movlic@mhgin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ascensus.zoom.us/meeting/register/g369wdMRRGK3F3rnCxRODQ#/registr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mobenefits.mo.gov/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mobenefits.mo.gov/#events-sec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odeferredcomp@modeferredcomp.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asi@asiflex.com" TargetMode="External"/><Relationship Id="rId4" Type="http://schemas.openxmlformats.org/officeDocument/2006/relationships/hyperlink" Target="mailto:mosers@moser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Shape 66"/>
        <p:cNvGrpSpPr/>
        <p:nvPr/>
      </p:nvGrpSpPr>
      <p:grpSpPr>
        <a:xfrm>
          <a:off x="0" y="0"/>
          <a:ext cx="0" cy="0"/>
          <a:chOff x="0" y="0"/>
          <a:chExt cx="0" cy="0"/>
        </a:xfrm>
      </p:grpSpPr>
      <p:pic>
        <p:nvPicPr>
          <p:cNvPr id="3" name="Capitol" descr="Logo&#10;&#10;AI-generated content may be incorrect.">
            <a:extLst>
              <a:ext uri="{FF2B5EF4-FFF2-40B4-BE49-F238E27FC236}">
                <a16:creationId xmlns:a16="http://schemas.microsoft.com/office/drawing/2014/main" id="{9176FB45-8984-9444-4F6D-B94F83C56316}"/>
              </a:ext>
            </a:extLst>
          </p:cNvPr>
          <p:cNvPicPr>
            <a:picLocks noChangeAspect="1"/>
          </p:cNvPicPr>
          <p:nvPr/>
        </p:nvPicPr>
        <p:blipFill>
          <a:blip r:embed="rId3">
            <a:alphaModFix amt="20000"/>
          </a:blip>
          <a:srcRect l="11220" r="10331"/>
          <a:stretch>
            <a:fillRect/>
          </a:stretch>
        </p:blipFill>
        <p:spPr>
          <a:xfrm>
            <a:off x="10356979" y="248829"/>
            <a:ext cx="7539135" cy="9610164"/>
          </a:xfrm>
          <a:prstGeom prst="rect">
            <a:avLst/>
          </a:prstGeom>
        </p:spPr>
      </p:pic>
      <p:sp>
        <p:nvSpPr>
          <p:cNvPr id="71" name="Date"/>
          <p:cNvSpPr txBox="1"/>
          <p:nvPr/>
        </p:nvSpPr>
        <p:spPr>
          <a:xfrm>
            <a:off x="846700" y="7801254"/>
            <a:ext cx="10628375" cy="861774"/>
          </a:xfrm>
          <a:prstGeom prst="rect">
            <a:avLst/>
          </a:prstGeom>
          <a:noFill/>
          <a:ln>
            <a:noFill/>
          </a:ln>
        </p:spPr>
        <p:txBody>
          <a:bodyPr spcFirstLastPara="1" wrap="square" lIns="0" tIns="0" rIns="0" bIns="0" anchor="t" anchorCtr="0">
            <a:spAutoFit/>
          </a:bodyPr>
          <a:lstStyle/>
          <a:p>
            <a:r>
              <a:rPr lang="en-US" altLang="en-US" sz="2800" dirty="0"/>
              <a:t>Welcome! Today hear from MOSERS, MO Deferred Comp, MCHCP, and MO Café.</a:t>
            </a:r>
            <a:endParaRPr b="1" dirty="0">
              <a:solidFill>
                <a:srgbClr val="1C303F"/>
              </a:solidFill>
              <a:latin typeface="Aptos SemiBold" panose="020B0004020202020204" pitchFamily="34" charset="0"/>
            </a:endParaRPr>
          </a:p>
        </p:txBody>
      </p:sp>
      <p:grpSp>
        <p:nvGrpSpPr>
          <p:cNvPr id="10" name="Dots">
            <a:extLst>
              <a:ext uri="{FF2B5EF4-FFF2-40B4-BE49-F238E27FC236}">
                <a16:creationId xmlns:a16="http://schemas.microsoft.com/office/drawing/2014/main" id="{21D2A7DE-2B6F-AAFF-68A5-3BCBD0A1C7B6}"/>
              </a:ext>
            </a:extLst>
          </p:cNvPr>
          <p:cNvGrpSpPr/>
          <p:nvPr/>
        </p:nvGrpSpPr>
        <p:grpSpPr>
          <a:xfrm>
            <a:off x="909008" y="7169129"/>
            <a:ext cx="1883814" cy="313742"/>
            <a:chOff x="1027337" y="6413043"/>
            <a:chExt cx="1883814" cy="313742"/>
          </a:xfrm>
        </p:grpSpPr>
        <p:sp>
          <p:nvSpPr>
            <p:cNvPr id="11" name="Oval 10">
              <a:extLst>
                <a:ext uri="{FF2B5EF4-FFF2-40B4-BE49-F238E27FC236}">
                  <a16:creationId xmlns:a16="http://schemas.microsoft.com/office/drawing/2014/main" id="{970981F9-F66E-E77E-9B07-3496668BF1A1}"/>
                </a:ext>
              </a:extLst>
            </p:cNvPr>
            <p:cNvSpPr/>
            <p:nvPr/>
          </p:nvSpPr>
          <p:spPr>
            <a:xfrm>
              <a:off x="1027337" y="6413043"/>
              <a:ext cx="313742" cy="31374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BAA264B-455F-E3B6-B73F-611B404F7FEF}"/>
                </a:ext>
              </a:extLst>
            </p:cNvPr>
            <p:cNvSpPr/>
            <p:nvPr/>
          </p:nvSpPr>
          <p:spPr>
            <a:xfrm>
              <a:off x="1550694" y="6413043"/>
              <a:ext cx="313742" cy="31374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B3A86EB-7DC9-3B3C-CA99-CF5C3E56D9D0}"/>
                </a:ext>
              </a:extLst>
            </p:cNvPr>
            <p:cNvSpPr/>
            <p:nvPr/>
          </p:nvSpPr>
          <p:spPr>
            <a:xfrm>
              <a:off x="2074051" y="6413043"/>
              <a:ext cx="313742" cy="31374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23C615-D166-FD85-F6DF-8D9D6B9E1604}"/>
                </a:ext>
              </a:extLst>
            </p:cNvPr>
            <p:cNvSpPr/>
            <p:nvPr/>
          </p:nvSpPr>
          <p:spPr>
            <a:xfrm>
              <a:off x="2597409" y="6413043"/>
              <a:ext cx="313742" cy="31374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itle"/>
          <p:cNvSpPr txBox="1"/>
          <p:nvPr/>
        </p:nvSpPr>
        <p:spPr>
          <a:xfrm>
            <a:off x="794387" y="6020514"/>
            <a:ext cx="16326000" cy="1015663"/>
          </a:xfrm>
          <a:prstGeom prst="rect">
            <a:avLst/>
          </a:prstGeom>
          <a:noFill/>
          <a:ln>
            <a:noFill/>
          </a:ln>
        </p:spPr>
        <p:txBody>
          <a:bodyPr spcFirstLastPara="1" wrap="square" lIns="0" tIns="0" rIns="0" bIns="0" anchor="t" anchorCtr="0">
            <a:spAutoFit/>
          </a:bodyPr>
          <a:lstStyle/>
          <a:p>
            <a:pPr lvl="0"/>
            <a:r>
              <a:rPr lang="en-US" altLang="en-US" sz="6600" b="1" dirty="0"/>
              <a:t>New Employee Benefits Webinar</a:t>
            </a:r>
            <a:endParaRPr sz="600" b="1" dirty="0">
              <a:solidFill>
                <a:srgbClr val="1C303F"/>
              </a:solidFill>
              <a:latin typeface="Aptos" panose="020B0004020202020204" pitchFamily="34" charset="0"/>
            </a:endParaRPr>
          </a:p>
        </p:txBody>
      </p:sp>
      <p:pic>
        <p:nvPicPr>
          <p:cNvPr id="16" name="Extended Logo" descr="A black and white sign&#10;&#10;AI-generated content may be incorrect.">
            <a:extLst>
              <a:ext uri="{FF2B5EF4-FFF2-40B4-BE49-F238E27FC236}">
                <a16:creationId xmlns:a16="http://schemas.microsoft.com/office/drawing/2014/main" id="{EBC9C774-C2EC-D291-6FAA-A8824780C113}"/>
              </a:ext>
            </a:extLst>
          </p:cNvPr>
          <p:cNvPicPr>
            <a:picLocks noChangeAspect="1"/>
          </p:cNvPicPr>
          <p:nvPr/>
        </p:nvPicPr>
        <p:blipFill>
          <a:blip r:embed="rId4"/>
          <a:stretch>
            <a:fillRect/>
          </a:stretch>
        </p:blipFill>
        <p:spPr>
          <a:xfrm>
            <a:off x="794387" y="829161"/>
            <a:ext cx="3996871" cy="882025"/>
          </a:xfrm>
          <a:prstGeom prst="rect">
            <a:avLst/>
          </a:prstGeom>
        </p:spPr>
      </p:pic>
      <p:pic>
        <p:nvPicPr>
          <p:cNvPr id="5" name="Picture 4">
            <a:extLst>
              <a:ext uri="{FF2B5EF4-FFF2-40B4-BE49-F238E27FC236}">
                <a16:creationId xmlns:a16="http://schemas.microsoft.com/office/drawing/2014/main" id="{FB7A6FA3-1E1B-540B-AA40-E4983F6BD652}"/>
              </a:ext>
            </a:extLst>
          </p:cNvPr>
          <p:cNvPicPr>
            <a:picLocks noChangeAspect="1"/>
          </p:cNvPicPr>
          <p:nvPr/>
        </p:nvPicPr>
        <p:blipFill>
          <a:blip r:embed="rId5"/>
          <a:stretch>
            <a:fillRect/>
          </a:stretch>
        </p:blipFill>
        <p:spPr>
          <a:xfrm>
            <a:off x="1065879" y="2217539"/>
            <a:ext cx="3093567" cy="30935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sp>
        <p:nvSpPr>
          <p:cNvPr id="4" name="Header Text">
            <a:extLst>
              <a:ext uri="{FF2B5EF4-FFF2-40B4-BE49-F238E27FC236}">
                <a16:creationId xmlns:a16="http://schemas.microsoft.com/office/drawing/2014/main" id="{A7C1F50C-B1A3-5DE6-3E20-6E8B8EFF1137}"/>
              </a:ext>
            </a:extLst>
          </p:cNvPr>
          <p:cNvSpPr txBox="1"/>
          <p:nvPr/>
        </p:nvSpPr>
        <p:spPr>
          <a:xfrm>
            <a:off x="8473927" y="794500"/>
            <a:ext cx="9275100" cy="473976"/>
          </a:xfrm>
          <a:prstGeom prst="rect">
            <a:avLst/>
          </a:prstGeom>
          <a:noFill/>
          <a:ln>
            <a:noFill/>
          </a:ln>
        </p:spPr>
        <p:txBody>
          <a:bodyPr spcFirstLastPara="1" wrap="square" lIns="0" tIns="0" rIns="0" bIns="0" anchor="t" anchorCtr="0">
            <a:spAutoFit/>
          </a:bodyPr>
          <a:lstStyle/>
          <a:p>
            <a:pPr marL="0" marR="0" lvl="0" indent="0" algn="r" rtl="0">
              <a:lnSpc>
                <a:spcPct val="70000"/>
              </a:lnSpc>
              <a:spcBef>
                <a:spcPts val="0"/>
              </a:spcBef>
              <a:spcAft>
                <a:spcPts val="0"/>
              </a:spcAft>
              <a:buNone/>
            </a:pPr>
            <a:r>
              <a:rPr lang="en-US" sz="4400" b="1" u="none" strike="noStrike" cap="none" dirty="0">
                <a:solidFill>
                  <a:srgbClr val="932A38"/>
                </a:solidFill>
                <a:latin typeface="Aptos" panose="020B0004020202020204" pitchFamily="34" charset="0"/>
                <a:ea typeface="Inter"/>
                <a:cs typeface="Inter"/>
                <a:sym typeface="Inter"/>
              </a:rPr>
              <a:t>MOVLIC</a:t>
            </a:r>
            <a:endParaRPr b="1" dirty="0">
              <a:solidFill>
                <a:srgbClr val="932A38"/>
              </a:solidFill>
              <a:latin typeface="Aptos" panose="020B0004020202020204" pitchFamily="34" charset="0"/>
            </a:endParaRPr>
          </a:p>
        </p:txBody>
      </p:sp>
      <p:pic>
        <p:nvPicPr>
          <p:cNvPr id="2" name="OA Logo" descr="Logo&#10;&#10;AI-generated content may be incorrect.">
            <a:extLst>
              <a:ext uri="{FF2B5EF4-FFF2-40B4-BE49-F238E27FC236}">
                <a16:creationId xmlns:a16="http://schemas.microsoft.com/office/drawing/2014/main" id="{2CC4D618-702A-B765-4A0B-EDF7557EB68C}"/>
              </a:ext>
            </a:extLst>
          </p:cNvPr>
          <p:cNvPicPr>
            <a:picLocks noChangeAspect="1"/>
          </p:cNvPicPr>
          <p:nvPr/>
        </p:nvPicPr>
        <p:blipFill>
          <a:blip r:embed="rId3"/>
          <a:srcRect b="26986"/>
          <a:stretch>
            <a:fillRect/>
          </a:stretch>
        </p:blipFill>
        <p:spPr>
          <a:xfrm>
            <a:off x="16088179" y="8917799"/>
            <a:ext cx="1897113" cy="1009570"/>
          </a:xfrm>
          <a:prstGeom prst="rect">
            <a:avLst/>
          </a:prstGeom>
        </p:spPr>
      </p:pic>
      <p:grpSp>
        <p:nvGrpSpPr>
          <p:cNvPr id="5" name="Dots">
            <a:extLst>
              <a:ext uri="{FF2B5EF4-FFF2-40B4-BE49-F238E27FC236}">
                <a16:creationId xmlns:a16="http://schemas.microsoft.com/office/drawing/2014/main" id="{5196E459-3FE9-C3B2-94D2-7710DC715605}"/>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7B2D0D71-E794-C9CB-EDBB-6401D5E528AC}"/>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8666284-1502-098F-DFC7-910961390CA0}"/>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B541723-9E7B-4DD5-F1A0-82E971EA1D41}"/>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227F830-5968-0960-DB9A-5FAE8C413D76}"/>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BD79001-966C-3F35-A5E7-2F867699F743}"/>
              </a:ext>
            </a:extLst>
          </p:cNvPr>
          <p:cNvSpPr txBox="1"/>
          <p:nvPr/>
        </p:nvSpPr>
        <p:spPr>
          <a:xfrm>
            <a:off x="875763" y="1268475"/>
            <a:ext cx="16575110" cy="6986528"/>
          </a:xfrm>
          <a:prstGeom prst="rect">
            <a:avLst/>
          </a:prstGeom>
          <a:noFill/>
        </p:spPr>
        <p:txBody>
          <a:bodyPr wrap="square" rtlCol="0">
            <a:spAutoFit/>
          </a:bodyPr>
          <a:lstStyle/>
          <a:p>
            <a:pPr algn="ctr"/>
            <a:r>
              <a:rPr lang="en-US" sz="3200" dirty="0">
                <a:latin typeface="Aptos" panose="020B0004020202020204" pitchFamily="34" charset="0"/>
              </a:rPr>
              <a:t>Universal life insurance provides flexible coverage with the added benefit of fund value growth, earning tax-deferred interest. You can adjust premium payments, and coverage amounts to meet your changing needs. Costs are deducted monthly, and you can decrease, skip, or stop payments if there’s enough fund value to cover premiums. You can take this coverage with you if you were to ever leave the state!</a:t>
            </a:r>
          </a:p>
          <a:p>
            <a:pPr algn="ctr"/>
            <a:endParaRPr lang="en-US" sz="3200" dirty="0">
              <a:latin typeface="Aptos" panose="020B0004020202020204" pitchFamily="34" charset="0"/>
            </a:endParaRPr>
          </a:p>
          <a:p>
            <a:pPr algn="ctr"/>
            <a:r>
              <a:rPr lang="en-US" sz="3200" dirty="0">
                <a:latin typeface="Aptos" panose="020B0004020202020204" pitchFamily="34" charset="0"/>
              </a:rPr>
              <a:t>Eligibility:</a:t>
            </a:r>
          </a:p>
          <a:p>
            <a:pPr marL="342900" indent="-342900" algn="ctr">
              <a:buFont typeface="Arial" panose="020B0604020202020204" pitchFamily="34" charset="0"/>
              <a:buChar char="•"/>
            </a:pPr>
            <a:r>
              <a:rPr lang="en-US" sz="3200" dirty="0">
                <a:latin typeface="Aptos" panose="020B0004020202020204" pitchFamily="34" charset="0"/>
              </a:rPr>
              <a:t>Active employees working at least 20 hours per week.</a:t>
            </a:r>
          </a:p>
          <a:p>
            <a:pPr marL="342900" indent="-342900" algn="ctr">
              <a:buFont typeface="Arial" panose="020B0604020202020204" pitchFamily="34" charset="0"/>
              <a:buChar char="•"/>
            </a:pPr>
            <a:r>
              <a:rPr lang="en-US" sz="3200" dirty="0">
                <a:latin typeface="Aptos" panose="020B0004020202020204" pitchFamily="34" charset="0"/>
              </a:rPr>
              <a:t>Coverage is also available for your spouse, children, and grandchildren.</a:t>
            </a:r>
          </a:p>
          <a:p>
            <a:endParaRPr lang="en-US" sz="3200" dirty="0">
              <a:latin typeface="Aptos" panose="020B0004020202020204" pitchFamily="34" charset="0"/>
            </a:endParaRPr>
          </a:p>
          <a:p>
            <a:pPr algn="ctr"/>
            <a:r>
              <a:rPr lang="en-US" sz="3200" dirty="0">
                <a:latin typeface="Aptos" panose="020B0004020202020204" pitchFamily="34" charset="0"/>
              </a:rPr>
              <a:t>Questions? Contact:</a:t>
            </a:r>
          </a:p>
          <a:p>
            <a:pPr algn="ctr"/>
            <a:r>
              <a:rPr lang="en-US" sz="3200" dirty="0">
                <a:latin typeface="Aptos" panose="020B0004020202020204" pitchFamily="34" charset="0"/>
              </a:rPr>
              <a:t>MOVLIC</a:t>
            </a:r>
          </a:p>
          <a:p>
            <a:pPr lvl="1" algn="ctr"/>
            <a:r>
              <a:rPr lang="en-US" sz="3200" dirty="0">
                <a:latin typeface="Aptos" panose="020B0004020202020204" pitchFamily="34" charset="0"/>
              </a:rPr>
              <a:t>Call: 866-668-5421</a:t>
            </a:r>
          </a:p>
          <a:p>
            <a:pPr lvl="1" algn="ctr"/>
            <a:r>
              <a:rPr lang="en-US" sz="3200" dirty="0">
                <a:latin typeface="Aptos" panose="020B0004020202020204" pitchFamily="34" charset="0"/>
              </a:rPr>
              <a:t>Email: </a:t>
            </a:r>
            <a:r>
              <a:rPr lang="en-US" sz="3200" dirty="0">
                <a:latin typeface="Aptos" panose="020B0004020202020204" pitchFamily="34" charset="0"/>
                <a:hlinkClick r:id="rId4"/>
              </a:rPr>
              <a:t>movlic@mhgins.com</a:t>
            </a:r>
            <a:r>
              <a:rPr lang="en-US" sz="3200" dirty="0">
                <a:latin typeface="Aptos" panose="020B0004020202020204" pitchFamily="34" charset="0"/>
              </a:rPr>
              <a:t>  </a:t>
            </a:r>
          </a:p>
        </p:txBody>
      </p:sp>
      <p:pic>
        <p:nvPicPr>
          <p:cNvPr id="6" name="Picture 5">
            <a:extLst>
              <a:ext uri="{FF2B5EF4-FFF2-40B4-BE49-F238E27FC236}">
                <a16:creationId xmlns:a16="http://schemas.microsoft.com/office/drawing/2014/main" id="{16E10D73-4BB2-403C-D15C-FAE1255AB629}"/>
              </a:ext>
            </a:extLst>
          </p:cNvPr>
          <p:cNvPicPr>
            <a:picLocks noChangeAspect="1"/>
          </p:cNvPicPr>
          <p:nvPr/>
        </p:nvPicPr>
        <p:blipFill>
          <a:blip r:embed="rId5"/>
          <a:stretch>
            <a:fillRect/>
          </a:stretch>
        </p:blipFill>
        <p:spPr>
          <a:xfrm>
            <a:off x="478131" y="7186411"/>
            <a:ext cx="3082423" cy="30824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929E2997-705B-6D38-E2A4-F6470D003FDA}"/>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05DB90BF-D50D-1C1A-9749-A7AD55968ACA}"/>
              </a:ext>
            </a:extLst>
          </p:cNvPr>
          <p:cNvSpPr txBox="1"/>
          <p:nvPr/>
        </p:nvSpPr>
        <p:spPr>
          <a:xfrm>
            <a:off x="8473927" y="794500"/>
            <a:ext cx="9275100" cy="473976"/>
          </a:xfrm>
          <a:prstGeom prst="rect">
            <a:avLst/>
          </a:prstGeom>
          <a:noFill/>
          <a:ln>
            <a:noFill/>
          </a:ln>
        </p:spPr>
        <p:txBody>
          <a:bodyPr spcFirstLastPara="1" wrap="square" lIns="0" tIns="0" rIns="0" bIns="0" anchor="t" anchorCtr="0">
            <a:spAutoFit/>
          </a:bodyPr>
          <a:lstStyle/>
          <a:p>
            <a:pPr marL="0" marR="0" lvl="0" indent="0" algn="r" rtl="0">
              <a:lnSpc>
                <a:spcPct val="70000"/>
              </a:lnSpc>
              <a:spcBef>
                <a:spcPts val="0"/>
              </a:spcBef>
              <a:spcAft>
                <a:spcPts val="0"/>
              </a:spcAft>
              <a:buNone/>
            </a:pPr>
            <a:r>
              <a:rPr lang="en-US" sz="4400" b="1" dirty="0">
                <a:solidFill>
                  <a:srgbClr val="932A38"/>
                </a:solidFill>
                <a:latin typeface="Aptos" panose="020B0004020202020204" pitchFamily="34" charset="0"/>
                <a:ea typeface="Inter"/>
                <a:cs typeface="Inter"/>
                <a:sym typeface="Inter"/>
              </a:rPr>
              <a:t>MOST 529</a:t>
            </a:r>
            <a:endParaRPr b="1" dirty="0">
              <a:solidFill>
                <a:srgbClr val="932A38"/>
              </a:solidFill>
              <a:latin typeface="Aptos" panose="020B0004020202020204" pitchFamily="34" charset="0"/>
            </a:endParaRPr>
          </a:p>
        </p:txBody>
      </p:sp>
      <p:pic>
        <p:nvPicPr>
          <p:cNvPr id="2" name="OA Logo" descr="Logo&#10;&#10;AI-generated content may be incorrect.">
            <a:extLst>
              <a:ext uri="{FF2B5EF4-FFF2-40B4-BE49-F238E27FC236}">
                <a16:creationId xmlns:a16="http://schemas.microsoft.com/office/drawing/2014/main" id="{2F0E7217-E95C-4D77-0318-6321B9A07D3B}"/>
              </a:ext>
            </a:extLst>
          </p:cNvPr>
          <p:cNvPicPr>
            <a:picLocks noChangeAspect="1"/>
          </p:cNvPicPr>
          <p:nvPr/>
        </p:nvPicPr>
        <p:blipFill>
          <a:blip r:embed="rId3"/>
          <a:srcRect b="26986"/>
          <a:stretch>
            <a:fillRect/>
          </a:stretch>
        </p:blipFill>
        <p:spPr>
          <a:xfrm>
            <a:off x="16088179" y="8917799"/>
            <a:ext cx="1897113" cy="1009570"/>
          </a:xfrm>
          <a:prstGeom prst="rect">
            <a:avLst/>
          </a:prstGeom>
        </p:spPr>
      </p:pic>
      <p:grpSp>
        <p:nvGrpSpPr>
          <p:cNvPr id="5" name="Dots">
            <a:extLst>
              <a:ext uri="{FF2B5EF4-FFF2-40B4-BE49-F238E27FC236}">
                <a16:creationId xmlns:a16="http://schemas.microsoft.com/office/drawing/2014/main" id="{2A0A68E7-2E97-0AFC-8016-E57070340D3A}"/>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EB3355C5-6F18-B73A-8652-B12C2D3BAA5B}"/>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089E83-0E62-B111-C5AB-D2B7AA28AF7A}"/>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FCE1FF8-792C-3524-7D68-908521BF45F4}"/>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28B63C-DFC5-A5B9-3372-187D968294C9}"/>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715D97C-234E-7937-61E1-16E9286E12F9}"/>
              </a:ext>
            </a:extLst>
          </p:cNvPr>
          <p:cNvSpPr txBox="1"/>
          <p:nvPr/>
        </p:nvSpPr>
        <p:spPr>
          <a:xfrm>
            <a:off x="1210614" y="780644"/>
            <a:ext cx="15194577" cy="8340745"/>
          </a:xfrm>
          <a:prstGeom prst="rect">
            <a:avLst/>
          </a:prstGeom>
          <a:noFill/>
        </p:spPr>
        <p:txBody>
          <a:bodyPr wrap="square" rtlCol="0">
            <a:spAutoFit/>
          </a:bodyPr>
          <a:lstStyle/>
          <a:p>
            <a:r>
              <a:rPr lang="en-US" sz="2800" dirty="0">
                <a:latin typeface="Aptos" panose="020B0004020202020204" pitchFamily="34" charset="0"/>
              </a:rPr>
              <a:t>Missouri’s 529 Plan: A Smart Start for Education Savings</a:t>
            </a:r>
          </a:p>
          <a:p>
            <a:endParaRPr lang="en-US" sz="2800" dirty="0">
              <a:latin typeface="Aptos" panose="020B0004020202020204" pitchFamily="34" charset="0"/>
            </a:endParaRPr>
          </a:p>
          <a:p>
            <a:r>
              <a:rPr lang="en-US" sz="2800" dirty="0">
                <a:latin typeface="Aptos" panose="020B0004020202020204" pitchFamily="34" charset="0"/>
              </a:rPr>
              <a:t>A 529 plan is a tax-advantaged investment account designed to help families save for education expenses, from K-12 tuition to college and beyond.</a:t>
            </a:r>
          </a:p>
          <a:p>
            <a:endParaRPr lang="en-US" sz="2800" dirty="0">
              <a:latin typeface="Aptos" panose="020B0004020202020204" pitchFamily="34" charset="0"/>
            </a:endParaRPr>
          </a:p>
          <a:p>
            <a:r>
              <a:rPr lang="en-US" sz="2800" dirty="0">
                <a:latin typeface="Aptos" panose="020B0004020202020204" pitchFamily="34" charset="0"/>
              </a:rPr>
              <a:t>Easy to Begin: No minimum investment required, every dollar counts!</a:t>
            </a:r>
          </a:p>
          <a:p>
            <a:endParaRPr lang="en-US" sz="2800" dirty="0">
              <a:latin typeface="Aptos" panose="020B0004020202020204" pitchFamily="34" charset="0"/>
            </a:endParaRPr>
          </a:p>
          <a:p>
            <a:r>
              <a:rPr lang="en-US" sz="2800" dirty="0">
                <a:latin typeface="Aptos" panose="020B0004020202020204" pitchFamily="34" charset="0"/>
              </a:rPr>
              <a:t>Tax Benefits: Grow your savings tax-free and get a Missouri state tax deduction. </a:t>
            </a:r>
          </a:p>
          <a:p>
            <a:endParaRPr lang="en-US" sz="2800" dirty="0">
              <a:latin typeface="Aptos" panose="020B0004020202020204" pitchFamily="34" charset="0"/>
            </a:endParaRPr>
          </a:p>
          <a:p>
            <a:r>
              <a:rPr lang="en-US" sz="2800" dirty="0">
                <a:latin typeface="Aptos" panose="020B0004020202020204" pitchFamily="34" charset="0"/>
              </a:rPr>
              <a:t>Flexible Investment Options: Choose from trusted providers like Vanguard and DFA.</a:t>
            </a:r>
          </a:p>
          <a:p>
            <a:endParaRPr lang="en-US" sz="2800" dirty="0">
              <a:latin typeface="Aptos" panose="020B0004020202020204" pitchFamily="34" charset="0"/>
            </a:endParaRPr>
          </a:p>
          <a:p>
            <a:r>
              <a:rPr lang="en-US" sz="2800" dirty="0">
                <a:latin typeface="Aptos" panose="020B0004020202020204" pitchFamily="34" charset="0"/>
              </a:rPr>
              <a:t>Use for Many Schools: Pay for college, trade schools, and apprenticeships or even K-12 tuition.</a:t>
            </a:r>
          </a:p>
          <a:p>
            <a:endParaRPr lang="en-US" sz="2800" dirty="0">
              <a:latin typeface="Aptos" panose="020B0004020202020204" pitchFamily="34" charset="0"/>
            </a:endParaRPr>
          </a:p>
          <a:p>
            <a:r>
              <a:rPr lang="en-US" sz="2800" dirty="0">
                <a:latin typeface="Aptos" panose="020B0004020202020204" pitchFamily="34" charset="0"/>
              </a:rPr>
              <a:t>Want to learn more? Join MOST 529 on the first Tuesday of every month for an informational session, </a:t>
            </a:r>
            <a:r>
              <a:rPr lang="en-US" sz="2800" dirty="0">
                <a:latin typeface="Aptos" panose="020B0004020202020204" pitchFamily="34" charset="0"/>
                <a:hlinkClick r:id="rId4"/>
              </a:rPr>
              <a:t>join a meeting!</a:t>
            </a:r>
            <a:endParaRPr lang="en-US" sz="2800" dirty="0">
              <a:latin typeface="Aptos" panose="020B0004020202020204" pitchFamily="34" charset="0"/>
            </a:endParaRPr>
          </a:p>
          <a:p>
            <a:pPr algn="ctr"/>
            <a:endParaRPr lang="en-US" sz="2800" dirty="0">
              <a:latin typeface="Aptos" panose="020B0004020202020204" pitchFamily="34" charset="0"/>
            </a:endParaRPr>
          </a:p>
          <a:p>
            <a:pPr algn="ctr"/>
            <a:r>
              <a:rPr lang="en-US" sz="2800" dirty="0">
                <a:latin typeface="Aptos" panose="020B0004020202020204" pitchFamily="34" charset="0"/>
              </a:rPr>
              <a:t>Questions? Contact:</a:t>
            </a:r>
          </a:p>
          <a:p>
            <a:pPr algn="ctr"/>
            <a:r>
              <a:rPr lang="en-US" sz="2800" dirty="0">
                <a:latin typeface="Aptos" panose="020B0004020202020204" pitchFamily="34" charset="0"/>
              </a:rPr>
              <a:t>888-414-6678</a:t>
            </a:r>
          </a:p>
          <a:p>
            <a:pPr algn="ctr"/>
            <a:endParaRPr lang="en-US" sz="3200" dirty="0">
              <a:latin typeface="Aptos" panose="020B0004020202020204" pitchFamily="34" charset="0"/>
            </a:endParaRPr>
          </a:p>
        </p:txBody>
      </p:sp>
      <p:pic>
        <p:nvPicPr>
          <p:cNvPr id="6" name="Picture 5">
            <a:extLst>
              <a:ext uri="{FF2B5EF4-FFF2-40B4-BE49-F238E27FC236}">
                <a16:creationId xmlns:a16="http://schemas.microsoft.com/office/drawing/2014/main" id="{0C8ADA48-E7B5-F838-7B64-26A826C9E8D5}"/>
              </a:ext>
            </a:extLst>
          </p:cNvPr>
          <p:cNvPicPr>
            <a:picLocks noChangeAspect="1"/>
          </p:cNvPicPr>
          <p:nvPr/>
        </p:nvPicPr>
        <p:blipFill>
          <a:blip r:embed="rId5"/>
          <a:stretch>
            <a:fillRect/>
          </a:stretch>
        </p:blipFill>
        <p:spPr>
          <a:xfrm>
            <a:off x="156642" y="7237927"/>
            <a:ext cx="3049073" cy="3049073"/>
          </a:xfrm>
          <a:prstGeom prst="rect">
            <a:avLst/>
          </a:prstGeom>
        </p:spPr>
      </p:pic>
    </p:spTree>
    <p:extLst>
      <p:ext uri="{BB962C8B-B14F-4D97-AF65-F5344CB8AC3E}">
        <p14:creationId xmlns:p14="http://schemas.microsoft.com/office/powerpoint/2010/main" val="250353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8BB9F888-D0B2-1268-4FB4-FFB633AC9926}"/>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7B96EFEF-AD84-327C-1A34-7CDB447FF69D}"/>
              </a:ext>
            </a:extLst>
          </p:cNvPr>
          <p:cNvSpPr txBox="1"/>
          <p:nvPr/>
        </p:nvSpPr>
        <p:spPr>
          <a:xfrm>
            <a:off x="8473927" y="794500"/>
            <a:ext cx="9275100" cy="473976"/>
          </a:xfrm>
          <a:prstGeom prst="rect">
            <a:avLst/>
          </a:prstGeom>
          <a:noFill/>
          <a:ln>
            <a:noFill/>
          </a:ln>
        </p:spPr>
        <p:txBody>
          <a:bodyPr spcFirstLastPara="1" wrap="square" lIns="0" tIns="0" rIns="0" bIns="0" anchor="t" anchorCtr="0">
            <a:spAutoFit/>
          </a:bodyPr>
          <a:lstStyle/>
          <a:p>
            <a:pPr marL="0" marR="0" lvl="0" indent="0" algn="r" rtl="0">
              <a:lnSpc>
                <a:spcPct val="70000"/>
              </a:lnSpc>
              <a:spcBef>
                <a:spcPts val="0"/>
              </a:spcBef>
              <a:spcAft>
                <a:spcPts val="0"/>
              </a:spcAft>
              <a:buNone/>
            </a:pPr>
            <a:r>
              <a:rPr lang="en-US" sz="4400" b="1" dirty="0">
                <a:solidFill>
                  <a:srgbClr val="932A38"/>
                </a:solidFill>
                <a:latin typeface="Aptos" panose="020B0004020202020204" pitchFamily="34" charset="0"/>
                <a:ea typeface="Inter"/>
                <a:cs typeface="Inter"/>
                <a:sym typeface="Inter"/>
              </a:rPr>
              <a:t>The Discount Hub</a:t>
            </a:r>
            <a:endParaRPr b="1" dirty="0">
              <a:solidFill>
                <a:srgbClr val="932A38"/>
              </a:solidFill>
              <a:latin typeface="Aptos" panose="020B0004020202020204" pitchFamily="34" charset="0"/>
            </a:endParaRPr>
          </a:p>
        </p:txBody>
      </p:sp>
      <p:pic>
        <p:nvPicPr>
          <p:cNvPr id="2" name="OA Logo" descr="Logo&#10;&#10;AI-generated content may be incorrect.">
            <a:extLst>
              <a:ext uri="{FF2B5EF4-FFF2-40B4-BE49-F238E27FC236}">
                <a16:creationId xmlns:a16="http://schemas.microsoft.com/office/drawing/2014/main" id="{FA86082A-DEB3-E816-4C33-52DD6EA169C3}"/>
              </a:ext>
            </a:extLst>
          </p:cNvPr>
          <p:cNvPicPr>
            <a:picLocks noChangeAspect="1"/>
          </p:cNvPicPr>
          <p:nvPr/>
        </p:nvPicPr>
        <p:blipFill>
          <a:blip r:embed="rId3"/>
          <a:srcRect b="26986"/>
          <a:stretch>
            <a:fillRect/>
          </a:stretch>
        </p:blipFill>
        <p:spPr>
          <a:xfrm>
            <a:off x="16088179" y="8917799"/>
            <a:ext cx="1897113" cy="1009570"/>
          </a:xfrm>
          <a:prstGeom prst="rect">
            <a:avLst/>
          </a:prstGeom>
        </p:spPr>
      </p:pic>
      <p:grpSp>
        <p:nvGrpSpPr>
          <p:cNvPr id="5" name="Dots">
            <a:extLst>
              <a:ext uri="{FF2B5EF4-FFF2-40B4-BE49-F238E27FC236}">
                <a16:creationId xmlns:a16="http://schemas.microsoft.com/office/drawing/2014/main" id="{A57D4ECA-4065-45B7-84A3-B3AD8CAA174A}"/>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8BD0F537-A4E3-3CCB-BEF8-42936929D5F1}"/>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D620CB-430B-657D-1819-097CD0E9DEF3}"/>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077B43-C023-7045-D55C-FD2AD7785D7F}"/>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F504233-0E7E-9B1D-E8CF-B13DCE197321}"/>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9DFAD2C-D2A4-0E9E-67FC-80A06EE72856}"/>
              </a:ext>
            </a:extLst>
          </p:cNvPr>
          <p:cNvSpPr txBox="1"/>
          <p:nvPr/>
        </p:nvSpPr>
        <p:spPr>
          <a:xfrm>
            <a:off x="1764405" y="2537138"/>
            <a:ext cx="14759189" cy="4031873"/>
          </a:xfrm>
          <a:prstGeom prst="rect">
            <a:avLst/>
          </a:prstGeom>
          <a:noFill/>
        </p:spPr>
        <p:txBody>
          <a:bodyPr wrap="square" rtlCol="0">
            <a:spAutoFit/>
          </a:bodyPr>
          <a:lstStyle/>
          <a:p>
            <a:pPr algn="ctr"/>
            <a:r>
              <a:rPr lang="en-US" sz="3200" dirty="0">
                <a:solidFill>
                  <a:srgbClr val="322E2F"/>
                </a:solidFill>
                <a:latin typeface="Aptos" panose="020B0004020202020204" pitchFamily="34" charset="0"/>
              </a:rPr>
              <a:t>Explore the State of Missouri Discount Hub, your one-stop destination for exclusive discounts on hotels, travel, amusement parks, and more! Whether you’re planning a getaway, looking for family entertainment, or shopping for everyday deals, you’ll find a variety of savings to make the most of your budget. Don’t miss out on these special offers available only to Missouri team members!</a:t>
            </a:r>
          </a:p>
          <a:p>
            <a:pPr algn="ctr"/>
            <a:endParaRPr lang="en-US" sz="3200" dirty="0">
              <a:solidFill>
                <a:srgbClr val="322E2F"/>
              </a:solidFill>
              <a:latin typeface="Aptos" panose="020B0004020202020204" pitchFamily="34" charset="0"/>
            </a:endParaRPr>
          </a:p>
          <a:p>
            <a:pPr algn="ctr"/>
            <a:r>
              <a:rPr lang="en-US" sz="3200" dirty="0">
                <a:solidFill>
                  <a:srgbClr val="322E2F"/>
                </a:solidFill>
                <a:latin typeface="Aptos" panose="020B0004020202020204" pitchFamily="34" charset="0"/>
              </a:rPr>
              <a:t>Visit the MO Benefits Website to learn more!</a:t>
            </a:r>
          </a:p>
          <a:p>
            <a:pPr algn="ctr"/>
            <a:r>
              <a:rPr lang="en-US" sz="3200" dirty="0">
                <a:latin typeface="Aptos" panose="020B0004020202020204" pitchFamily="34" charset="0"/>
              </a:rPr>
              <a:t>https://mobenefits.mo.gov/resources/</a:t>
            </a:r>
          </a:p>
        </p:txBody>
      </p:sp>
      <p:pic>
        <p:nvPicPr>
          <p:cNvPr id="6" name="Picture 5">
            <a:extLst>
              <a:ext uri="{FF2B5EF4-FFF2-40B4-BE49-F238E27FC236}">
                <a16:creationId xmlns:a16="http://schemas.microsoft.com/office/drawing/2014/main" id="{FA56FDDA-5840-ABD8-3FCB-4B4C840A9CCA}"/>
              </a:ext>
            </a:extLst>
          </p:cNvPr>
          <p:cNvPicPr>
            <a:picLocks noChangeAspect="1"/>
          </p:cNvPicPr>
          <p:nvPr/>
        </p:nvPicPr>
        <p:blipFill>
          <a:blip r:embed="rId4"/>
          <a:stretch>
            <a:fillRect/>
          </a:stretch>
        </p:blipFill>
        <p:spPr>
          <a:xfrm>
            <a:off x="177151" y="6761408"/>
            <a:ext cx="3525592" cy="3525592"/>
          </a:xfrm>
          <a:prstGeom prst="rect">
            <a:avLst/>
          </a:prstGeom>
        </p:spPr>
      </p:pic>
    </p:spTree>
    <p:extLst>
      <p:ext uri="{BB962C8B-B14F-4D97-AF65-F5344CB8AC3E}">
        <p14:creationId xmlns:p14="http://schemas.microsoft.com/office/powerpoint/2010/main" val="254545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D5E39D0A-61FA-6FB2-A5C6-FFAF2F29A546}"/>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1BBC43AF-2DCE-1DA2-AFEF-5C8829B9F65E}"/>
              </a:ext>
            </a:extLst>
          </p:cNvPr>
          <p:cNvSpPr txBox="1"/>
          <p:nvPr/>
        </p:nvSpPr>
        <p:spPr>
          <a:xfrm>
            <a:off x="8473927" y="794500"/>
            <a:ext cx="9275100" cy="473976"/>
          </a:xfrm>
          <a:prstGeom prst="rect">
            <a:avLst/>
          </a:prstGeom>
          <a:noFill/>
          <a:ln>
            <a:noFill/>
          </a:ln>
        </p:spPr>
        <p:txBody>
          <a:bodyPr spcFirstLastPara="1" wrap="square" lIns="0" tIns="0" rIns="0" bIns="0" anchor="t" anchorCtr="0">
            <a:spAutoFit/>
          </a:bodyPr>
          <a:lstStyle/>
          <a:p>
            <a:pPr marL="0" marR="0" lvl="0" indent="0" algn="r" rtl="0">
              <a:lnSpc>
                <a:spcPct val="70000"/>
              </a:lnSpc>
              <a:spcBef>
                <a:spcPts val="0"/>
              </a:spcBef>
              <a:spcAft>
                <a:spcPts val="0"/>
              </a:spcAft>
              <a:buNone/>
            </a:pPr>
            <a:r>
              <a:rPr lang="en-US" sz="4400" b="1" dirty="0">
                <a:solidFill>
                  <a:srgbClr val="932A38"/>
                </a:solidFill>
                <a:latin typeface="Aptos" panose="020B0004020202020204" pitchFamily="34" charset="0"/>
                <a:ea typeface="Inter"/>
                <a:cs typeface="Inter"/>
                <a:sym typeface="Inter"/>
              </a:rPr>
              <a:t>Educational Benefits</a:t>
            </a:r>
            <a:endParaRPr b="1" dirty="0">
              <a:solidFill>
                <a:srgbClr val="932A38"/>
              </a:solidFill>
              <a:latin typeface="Aptos" panose="020B0004020202020204" pitchFamily="34" charset="0"/>
            </a:endParaRPr>
          </a:p>
        </p:txBody>
      </p:sp>
      <p:pic>
        <p:nvPicPr>
          <p:cNvPr id="2" name="OA Logo" descr="Logo&#10;&#10;AI-generated content may be incorrect.">
            <a:extLst>
              <a:ext uri="{FF2B5EF4-FFF2-40B4-BE49-F238E27FC236}">
                <a16:creationId xmlns:a16="http://schemas.microsoft.com/office/drawing/2014/main" id="{F3972706-0AA5-38D5-9B5F-77D5191B46A2}"/>
              </a:ext>
            </a:extLst>
          </p:cNvPr>
          <p:cNvPicPr>
            <a:picLocks noChangeAspect="1"/>
          </p:cNvPicPr>
          <p:nvPr/>
        </p:nvPicPr>
        <p:blipFill>
          <a:blip r:embed="rId3"/>
          <a:srcRect b="26986"/>
          <a:stretch>
            <a:fillRect/>
          </a:stretch>
        </p:blipFill>
        <p:spPr>
          <a:xfrm>
            <a:off x="16088179" y="8917799"/>
            <a:ext cx="1897113" cy="1009570"/>
          </a:xfrm>
          <a:prstGeom prst="rect">
            <a:avLst/>
          </a:prstGeom>
        </p:spPr>
      </p:pic>
      <p:grpSp>
        <p:nvGrpSpPr>
          <p:cNvPr id="5" name="Dots">
            <a:extLst>
              <a:ext uri="{FF2B5EF4-FFF2-40B4-BE49-F238E27FC236}">
                <a16:creationId xmlns:a16="http://schemas.microsoft.com/office/drawing/2014/main" id="{16318505-32D0-B889-CAE5-C1443AFC4864}"/>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E6BBB396-128A-81F8-F2E6-B058C2002A0A}"/>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AA56C7-4FF3-CDDD-3AF7-22E093A4D349}"/>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0821462-6D19-38BC-DAD8-AF2308596CDD}"/>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89D7FDE-79A1-123E-3F0D-3A41CF62D211}"/>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6A83F4A-5563-CA27-4EE8-1FA710BC09DD}"/>
              </a:ext>
            </a:extLst>
          </p:cNvPr>
          <p:cNvSpPr txBox="1"/>
          <p:nvPr/>
        </p:nvSpPr>
        <p:spPr>
          <a:xfrm>
            <a:off x="510089" y="1571440"/>
            <a:ext cx="6426557" cy="7478970"/>
          </a:xfrm>
          <a:prstGeom prst="rect">
            <a:avLst/>
          </a:prstGeom>
          <a:noFill/>
        </p:spPr>
        <p:txBody>
          <a:bodyPr wrap="square" rtlCol="0">
            <a:spAutoFit/>
          </a:bodyPr>
          <a:lstStyle/>
          <a:p>
            <a:r>
              <a:rPr lang="en-US" sz="3200" dirty="0">
                <a:latin typeface="Aptos" panose="020B0004020202020204" pitchFamily="34" charset="0"/>
              </a:rPr>
              <a:t>The MU Career Accelerator, offered by the University of Missouri Extension, provides a 10% discount for State Employees on any Pathway Certificate Program.</a:t>
            </a:r>
          </a:p>
          <a:p>
            <a:endParaRPr lang="en-US" sz="3200" dirty="0">
              <a:latin typeface="Aptos" panose="020B0004020202020204" pitchFamily="34" charset="0"/>
            </a:endParaRPr>
          </a:p>
          <a:p>
            <a:r>
              <a:rPr lang="en-US" sz="3200" dirty="0">
                <a:latin typeface="Aptos" panose="020B0004020202020204" pitchFamily="34" charset="0"/>
              </a:rPr>
              <a:t>Flexible Online Learning, complete a certificate in 6-10 months with fully online, self-paced courses.</a:t>
            </a:r>
          </a:p>
          <a:p>
            <a:endParaRPr lang="en-US" sz="3200" dirty="0">
              <a:latin typeface="Aptos" panose="020B0004020202020204" pitchFamily="34" charset="0"/>
            </a:endParaRPr>
          </a:p>
          <a:p>
            <a:r>
              <a:rPr lang="en-US" sz="3200" dirty="0">
                <a:latin typeface="Aptos" panose="020B0004020202020204" pitchFamily="34" charset="0"/>
              </a:rPr>
              <a:t>Choose from programs like Public Management, Construction Management, and Supply Chain Management to boost your skills!</a:t>
            </a:r>
          </a:p>
          <a:p>
            <a:pPr algn="ctr"/>
            <a:endParaRPr lang="en-US" sz="3200" dirty="0">
              <a:latin typeface="Aptos" panose="020B0004020202020204" pitchFamily="34" charset="0"/>
            </a:endParaRPr>
          </a:p>
        </p:txBody>
      </p:sp>
      <p:sp>
        <p:nvSpPr>
          <p:cNvPr id="6" name="TextBox 5">
            <a:extLst>
              <a:ext uri="{FF2B5EF4-FFF2-40B4-BE49-F238E27FC236}">
                <a16:creationId xmlns:a16="http://schemas.microsoft.com/office/drawing/2014/main" id="{6CDEBFBC-9335-94E2-00DD-A9F424FBB16A}"/>
              </a:ext>
            </a:extLst>
          </p:cNvPr>
          <p:cNvSpPr txBox="1"/>
          <p:nvPr/>
        </p:nvSpPr>
        <p:spPr>
          <a:xfrm>
            <a:off x="9891282" y="1700229"/>
            <a:ext cx="7546712" cy="6494085"/>
          </a:xfrm>
          <a:prstGeom prst="rect">
            <a:avLst/>
          </a:prstGeom>
          <a:noFill/>
        </p:spPr>
        <p:txBody>
          <a:bodyPr wrap="square" rtlCol="0">
            <a:spAutoFit/>
          </a:bodyPr>
          <a:lstStyle/>
          <a:p>
            <a:r>
              <a:rPr lang="en-US" sz="3200" dirty="0">
                <a:latin typeface="Aptos" panose="020B0004020202020204" pitchFamily="34" charset="0"/>
              </a:rPr>
              <a:t>Columbia College offers a 15% tuition discount for State of Missouri employees and their spouses/domestic partners and dependents under 25. </a:t>
            </a:r>
          </a:p>
          <a:p>
            <a:endParaRPr lang="en-US" sz="3200" dirty="0">
              <a:latin typeface="Aptos" panose="020B0004020202020204" pitchFamily="34" charset="0"/>
            </a:endParaRPr>
          </a:p>
          <a:p>
            <a:r>
              <a:rPr lang="en-US" sz="3200" dirty="0">
                <a:latin typeface="Aptos" panose="020B0004020202020204" pitchFamily="34" charset="0"/>
              </a:rPr>
              <a:t>At Columbia College, there are no additional educational fees, no book costs, no surprises, and every student has access to individualized support from dedicated Student Success Coaches.</a:t>
            </a:r>
          </a:p>
          <a:p>
            <a:endParaRPr lang="en-US" sz="3200" dirty="0">
              <a:latin typeface="Aptos" panose="020B0004020202020204" pitchFamily="34" charset="0"/>
            </a:endParaRPr>
          </a:p>
          <a:p>
            <a:r>
              <a:rPr lang="en-US" sz="3200" dirty="0">
                <a:latin typeface="Aptos" panose="020B0004020202020204" pitchFamily="34" charset="0"/>
              </a:rPr>
              <a:t>Want to learn more? Visit: </a:t>
            </a:r>
            <a:r>
              <a:rPr lang="en-US" sz="3200" dirty="0">
                <a:latin typeface="Aptos" panose="020B0004020202020204" pitchFamily="34" charset="0"/>
                <a:hlinkClick r:id="rId4"/>
              </a:rPr>
              <a:t>https://mobenefits.mo.gov/resources/</a:t>
            </a:r>
            <a:r>
              <a:rPr lang="en-US" sz="3200" dirty="0">
                <a:latin typeface="Aptos" panose="020B0004020202020204" pitchFamily="34" charset="0"/>
              </a:rPr>
              <a:t> </a:t>
            </a:r>
          </a:p>
        </p:txBody>
      </p:sp>
      <p:pic>
        <p:nvPicPr>
          <p:cNvPr id="8" name="Picture 7">
            <a:extLst>
              <a:ext uri="{FF2B5EF4-FFF2-40B4-BE49-F238E27FC236}">
                <a16:creationId xmlns:a16="http://schemas.microsoft.com/office/drawing/2014/main" id="{D8BA1758-D236-B61E-F5F9-E591FDBBF6D9}"/>
              </a:ext>
            </a:extLst>
          </p:cNvPr>
          <p:cNvPicPr>
            <a:picLocks noChangeAspect="1"/>
          </p:cNvPicPr>
          <p:nvPr/>
        </p:nvPicPr>
        <p:blipFill>
          <a:blip r:embed="rId5"/>
          <a:stretch>
            <a:fillRect/>
          </a:stretch>
        </p:blipFill>
        <p:spPr>
          <a:xfrm>
            <a:off x="6727295" y="3806050"/>
            <a:ext cx="3006873" cy="3006873"/>
          </a:xfrm>
          <a:prstGeom prst="rect">
            <a:avLst/>
          </a:prstGeom>
        </p:spPr>
      </p:pic>
    </p:spTree>
    <p:extLst>
      <p:ext uri="{BB962C8B-B14F-4D97-AF65-F5344CB8AC3E}">
        <p14:creationId xmlns:p14="http://schemas.microsoft.com/office/powerpoint/2010/main" val="386502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F6EA7133-077D-9B83-FC9C-6434653B27B6}"/>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98951CAF-3050-1848-8D23-C166FC980CFA}"/>
              </a:ext>
            </a:extLst>
          </p:cNvPr>
          <p:cNvSpPr txBox="1"/>
          <p:nvPr/>
        </p:nvSpPr>
        <p:spPr>
          <a:xfrm>
            <a:off x="8473927" y="794500"/>
            <a:ext cx="9275100" cy="473976"/>
          </a:xfrm>
          <a:prstGeom prst="rect">
            <a:avLst/>
          </a:prstGeom>
          <a:noFill/>
          <a:ln>
            <a:noFill/>
          </a:ln>
        </p:spPr>
        <p:txBody>
          <a:bodyPr spcFirstLastPara="1" wrap="square" lIns="0" tIns="0" rIns="0" bIns="0" anchor="t" anchorCtr="0">
            <a:spAutoFit/>
          </a:bodyPr>
          <a:lstStyle/>
          <a:p>
            <a:pPr marL="0" marR="0" lvl="0" indent="0" algn="r" rtl="0">
              <a:lnSpc>
                <a:spcPct val="70000"/>
              </a:lnSpc>
              <a:spcBef>
                <a:spcPts val="0"/>
              </a:spcBef>
              <a:spcAft>
                <a:spcPts val="0"/>
              </a:spcAft>
              <a:buNone/>
            </a:pPr>
            <a:r>
              <a:rPr lang="en-US" sz="4400" b="1" dirty="0">
                <a:solidFill>
                  <a:srgbClr val="932A38"/>
                </a:solidFill>
                <a:latin typeface="Aptos" panose="020B0004020202020204" pitchFamily="34" charset="0"/>
                <a:ea typeface="Inter"/>
                <a:cs typeface="Inter"/>
                <a:sym typeface="Inter"/>
              </a:rPr>
              <a:t>State Holidays</a:t>
            </a:r>
            <a:endParaRPr b="1" dirty="0">
              <a:solidFill>
                <a:srgbClr val="932A38"/>
              </a:solidFill>
              <a:latin typeface="Aptos" panose="020B0004020202020204" pitchFamily="34" charset="0"/>
            </a:endParaRPr>
          </a:p>
        </p:txBody>
      </p:sp>
      <p:pic>
        <p:nvPicPr>
          <p:cNvPr id="2" name="OA Logo" descr="Logo&#10;&#10;AI-generated content may be incorrect.">
            <a:extLst>
              <a:ext uri="{FF2B5EF4-FFF2-40B4-BE49-F238E27FC236}">
                <a16:creationId xmlns:a16="http://schemas.microsoft.com/office/drawing/2014/main" id="{9F8E5A4E-8281-1CA2-8291-542FC58144D0}"/>
              </a:ext>
            </a:extLst>
          </p:cNvPr>
          <p:cNvPicPr>
            <a:picLocks noChangeAspect="1"/>
          </p:cNvPicPr>
          <p:nvPr/>
        </p:nvPicPr>
        <p:blipFill>
          <a:blip r:embed="rId3"/>
          <a:srcRect b="26986"/>
          <a:stretch>
            <a:fillRect/>
          </a:stretch>
        </p:blipFill>
        <p:spPr>
          <a:xfrm>
            <a:off x="16088179" y="8917799"/>
            <a:ext cx="1897113" cy="1009570"/>
          </a:xfrm>
          <a:prstGeom prst="rect">
            <a:avLst/>
          </a:prstGeom>
        </p:spPr>
      </p:pic>
      <p:grpSp>
        <p:nvGrpSpPr>
          <p:cNvPr id="5" name="Dots">
            <a:extLst>
              <a:ext uri="{FF2B5EF4-FFF2-40B4-BE49-F238E27FC236}">
                <a16:creationId xmlns:a16="http://schemas.microsoft.com/office/drawing/2014/main" id="{62B2AF7E-900A-D317-593C-439D5809B87E}"/>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21373611-A250-9C36-3E86-D5733DC5F8AA}"/>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0A4317-428F-6427-A3FC-436A3656501B}"/>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AE28CCB-3C06-EDBE-BCF9-7B758980DB6C}"/>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42402CF-1F98-A486-5026-7D7932F198BD}"/>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74ABBCE-6A66-B41C-D954-6476ABC1D73C}"/>
              </a:ext>
            </a:extLst>
          </p:cNvPr>
          <p:cNvSpPr txBox="1"/>
          <p:nvPr/>
        </p:nvSpPr>
        <p:spPr>
          <a:xfrm>
            <a:off x="2524259" y="1584101"/>
            <a:ext cx="13857668" cy="2554545"/>
          </a:xfrm>
          <a:prstGeom prst="rect">
            <a:avLst/>
          </a:prstGeom>
          <a:noFill/>
        </p:spPr>
        <p:txBody>
          <a:bodyPr wrap="square" rtlCol="0">
            <a:spAutoFit/>
          </a:bodyPr>
          <a:lstStyle/>
          <a:p>
            <a:pPr algn="ctr"/>
            <a:r>
              <a:rPr lang="en-US" sz="3200" dirty="0"/>
              <a:t>Eligible team members enjoy 13 paid holidays annually. Please note that holiday availability may vary by department, and not all team members are guaranteed these days off. Check with your supervisor to determine your specific holiday schedule.</a:t>
            </a:r>
          </a:p>
          <a:p>
            <a:endParaRPr lang="en-US" sz="3200" dirty="0">
              <a:latin typeface="Aptos" panose="020B0004020202020204" pitchFamily="34" charset="0"/>
            </a:endParaRPr>
          </a:p>
        </p:txBody>
      </p:sp>
      <p:graphicFrame>
        <p:nvGraphicFramePr>
          <p:cNvPr id="6" name="Table 5">
            <a:extLst>
              <a:ext uri="{FF2B5EF4-FFF2-40B4-BE49-F238E27FC236}">
                <a16:creationId xmlns:a16="http://schemas.microsoft.com/office/drawing/2014/main" id="{F028A2F9-A047-1E6B-36AF-470F79605D23}"/>
              </a:ext>
            </a:extLst>
          </p:cNvPr>
          <p:cNvGraphicFramePr>
            <a:graphicFrameLocks noGrp="1"/>
          </p:cNvGraphicFramePr>
          <p:nvPr>
            <p:extLst>
              <p:ext uri="{D42A27DB-BD31-4B8C-83A1-F6EECF244321}">
                <p14:modId xmlns:p14="http://schemas.microsoft.com/office/powerpoint/2010/main" val="541374442"/>
              </p:ext>
            </p:extLst>
          </p:nvPr>
        </p:nvGraphicFramePr>
        <p:xfrm>
          <a:off x="4018208" y="4257462"/>
          <a:ext cx="10286912" cy="4541520"/>
        </p:xfrm>
        <a:graphic>
          <a:graphicData uri="http://schemas.openxmlformats.org/drawingml/2006/table">
            <a:tbl>
              <a:tblPr firstRow="1" bandRow="1">
                <a:tableStyleId>{3B4B98B0-60AC-42C2-AFA5-B58CD77FA1E5}</a:tableStyleId>
              </a:tblPr>
              <a:tblGrid>
                <a:gridCol w="5143456">
                  <a:extLst>
                    <a:ext uri="{9D8B030D-6E8A-4147-A177-3AD203B41FA5}">
                      <a16:colId xmlns:a16="http://schemas.microsoft.com/office/drawing/2014/main" val="1327742245"/>
                    </a:ext>
                  </a:extLst>
                </a:gridCol>
                <a:gridCol w="5143456">
                  <a:extLst>
                    <a:ext uri="{9D8B030D-6E8A-4147-A177-3AD203B41FA5}">
                      <a16:colId xmlns:a16="http://schemas.microsoft.com/office/drawing/2014/main" val="1952812540"/>
                    </a:ext>
                  </a:extLst>
                </a:gridCol>
              </a:tblGrid>
              <a:tr h="370840">
                <a:tc>
                  <a:txBody>
                    <a:bodyPr/>
                    <a:lstStyle/>
                    <a:p>
                      <a:r>
                        <a:rPr lang="en-US" sz="3200" dirty="0"/>
                        <a:t>New Year’s Day</a:t>
                      </a:r>
                      <a:endParaRPr lang="en-US" sz="3200" dirty="0">
                        <a:latin typeface="Aptos" panose="020B0004020202020204" pitchFamily="34" charset="0"/>
                      </a:endParaRPr>
                    </a:p>
                  </a:txBody>
                  <a:tcPr/>
                </a:tc>
                <a:tc>
                  <a:txBody>
                    <a:bodyPr/>
                    <a:lstStyle/>
                    <a:p>
                      <a:r>
                        <a:rPr lang="en-US" sz="3200" dirty="0"/>
                        <a:t>Independence Day</a:t>
                      </a:r>
                      <a:endParaRPr lang="en-US" sz="3200" dirty="0">
                        <a:latin typeface="Aptos" panose="020B0004020202020204" pitchFamily="34" charset="0"/>
                      </a:endParaRPr>
                    </a:p>
                  </a:txBody>
                  <a:tcPr/>
                </a:tc>
                <a:extLst>
                  <a:ext uri="{0D108BD9-81ED-4DB2-BD59-A6C34878D82A}">
                    <a16:rowId xmlns:a16="http://schemas.microsoft.com/office/drawing/2014/main" val="1985000565"/>
                  </a:ext>
                </a:extLst>
              </a:tr>
              <a:tr h="370840">
                <a:tc>
                  <a:txBody>
                    <a:bodyPr/>
                    <a:lstStyle/>
                    <a:p>
                      <a:r>
                        <a:rPr lang="en-US" sz="3200" dirty="0"/>
                        <a:t>Martin Luther King, Jr’s Birthday</a:t>
                      </a:r>
                      <a:endParaRPr lang="en-US" sz="3200" dirty="0">
                        <a:latin typeface="Aptos" panose="020B0004020202020204" pitchFamily="34" charset="0"/>
                      </a:endParaRPr>
                    </a:p>
                  </a:txBody>
                  <a:tcPr/>
                </a:tc>
                <a:tc>
                  <a:txBody>
                    <a:bodyPr/>
                    <a:lstStyle/>
                    <a:p>
                      <a:r>
                        <a:rPr lang="en-US" sz="3200" dirty="0"/>
                        <a:t>Labor Day</a:t>
                      </a:r>
                      <a:endParaRPr lang="en-US" sz="3200" dirty="0">
                        <a:latin typeface="Aptos" panose="020B0004020202020204" pitchFamily="34" charset="0"/>
                      </a:endParaRPr>
                    </a:p>
                  </a:txBody>
                  <a:tcPr/>
                </a:tc>
                <a:extLst>
                  <a:ext uri="{0D108BD9-81ED-4DB2-BD59-A6C34878D82A}">
                    <a16:rowId xmlns:a16="http://schemas.microsoft.com/office/drawing/2014/main" val="3391670708"/>
                  </a:ext>
                </a:extLst>
              </a:tr>
              <a:tr h="370840">
                <a:tc>
                  <a:txBody>
                    <a:bodyPr/>
                    <a:lstStyle/>
                    <a:p>
                      <a:r>
                        <a:rPr lang="en-US" sz="3200" dirty="0"/>
                        <a:t>Lincoln’s Birthday</a:t>
                      </a:r>
                      <a:endParaRPr lang="en-US" sz="3200" dirty="0">
                        <a:latin typeface="Aptos" panose="020B0004020202020204" pitchFamily="34" charset="0"/>
                      </a:endParaRPr>
                    </a:p>
                  </a:txBody>
                  <a:tcPr/>
                </a:tc>
                <a:tc>
                  <a:txBody>
                    <a:bodyPr/>
                    <a:lstStyle/>
                    <a:p>
                      <a:r>
                        <a:rPr lang="en-US" sz="3200" dirty="0"/>
                        <a:t>Columbus Day</a:t>
                      </a:r>
                      <a:endParaRPr lang="en-US" sz="3200" dirty="0">
                        <a:latin typeface="Aptos" panose="020B0004020202020204" pitchFamily="34" charset="0"/>
                      </a:endParaRPr>
                    </a:p>
                  </a:txBody>
                  <a:tcPr/>
                </a:tc>
                <a:extLst>
                  <a:ext uri="{0D108BD9-81ED-4DB2-BD59-A6C34878D82A}">
                    <a16:rowId xmlns:a16="http://schemas.microsoft.com/office/drawing/2014/main" val="3178286665"/>
                  </a:ext>
                </a:extLst>
              </a:tr>
              <a:tr h="370840">
                <a:tc>
                  <a:txBody>
                    <a:bodyPr/>
                    <a:lstStyle/>
                    <a:p>
                      <a:r>
                        <a:rPr lang="en-US" sz="3200" dirty="0"/>
                        <a:t>Washington’s Birthday</a:t>
                      </a:r>
                      <a:endParaRPr lang="en-US" sz="3200" dirty="0">
                        <a:latin typeface="Aptos" panose="020B0004020202020204" pitchFamily="34" charset="0"/>
                      </a:endParaRPr>
                    </a:p>
                  </a:txBody>
                  <a:tcPr/>
                </a:tc>
                <a:tc>
                  <a:txBody>
                    <a:bodyPr/>
                    <a:lstStyle/>
                    <a:p>
                      <a:r>
                        <a:rPr lang="en-US" sz="3200" dirty="0"/>
                        <a:t>Veteran’s Day</a:t>
                      </a:r>
                      <a:endParaRPr lang="en-US" sz="3200" dirty="0">
                        <a:latin typeface="Aptos" panose="020B0004020202020204" pitchFamily="34" charset="0"/>
                      </a:endParaRPr>
                    </a:p>
                  </a:txBody>
                  <a:tcPr/>
                </a:tc>
                <a:extLst>
                  <a:ext uri="{0D108BD9-81ED-4DB2-BD59-A6C34878D82A}">
                    <a16:rowId xmlns:a16="http://schemas.microsoft.com/office/drawing/2014/main" val="3521433782"/>
                  </a:ext>
                </a:extLst>
              </a:tr>
              <a:tr h="370840">
                <a:tc>
                  <a:txBody>
                    <a:bodyPr/>
                    <a:lstStyle/>
                    <a:p>
                      <a:r>
                        <a:rPr lang="en-US" sz="3200" dirty="0"/>
                        <a:t>Truman Day</a:t>
                      </a:r>
                      <a:endParaRPr lang="en-US" sz="3200" dirty="0">
                        <a:latin typeface="Aptos" panose="020B0004020202020204" pitchFamily="34" charset="0"/>
                      </a:endParaRPr>
                    </a:p>
                  </a:txBody>
                  <a:tcPr/>
                </a:tc>
                <a:tc>
                  <a:txBody>
                    <a:bodyPr/>
                    <a:lstStyle/>
                    <a:p>
                      <a:r>
                        <a:rPr lang="en-US" sz="3200" dirty="0"/>
                        <a:t>Thanksgiving Day</a:t>
                      </a:r>
                      <a:endParaRPr lang="en-US" sz="3200" dirty="0">
                        <a:latin typeface="Aptos" panose="020B0004020202020204" pitchFamily="34" charset="0"/>
                      </a:endParaRPr>
                    </a:p>
                  </a:txBody>
                  <a:tcPr/>
                </a:tc>
                <a:extLst>
                  <a:ext uri="{0D108BD9-81ED-4DB2-BD59-A6C34878D82A}">
                    <a16:rowId xmlns:a16="http://schemas.microsoft.com/office/drawing/2014/main" val="1407902891"/>
                  </a:ext>
                </a:extLst>
              </a:tr>
              <a:tr h="370840">
                <a:tc>
                  <a:txBody>
                    <a:bodyPr/>
                    <a:lstStyle/>
                    <a:p>
                      <a:r>
                        <a:rPr lang="en-US" sz="3200" dirty="0"/>
                        <a:t>Memorial Day</a:t>
                      </a:r>
                      <a:endParaRPr lang="en-US" sz="3200" dirty="0">
                        <a:latin typeface="Aptos" panose="020B0004020202020204" pitchFamily="34" charset="0"/>
                      </a:endParaRPr>
                    </a:p>
                  </a:txBody>
                  <a:tcPr/>
                </a:tc>
                <a:tc>
                  <a:txBody>
                    <a:bodyPr/>
                    <a:lstStyle/>
                    <a:p>
                      <a:r>
                        <a:rPr lang="en-US" sz="3200" dirty="0"/>
                        <a:t>Christmas Day</a:t>
                      </a:r>
                      <a:endParaRPr lang="en-US" sz="3200" dirty="0">
                        <a:latin typeface="Aptos" panose="020B0004020202020204" pitchFamily="34" charset="0"/>
                      </a:endParaRPr>
                    </a:p>
                  </a:txBody>
                  <a:tcPr/>
                </a:tc>
                <a:extLst>
                  <a:ext uri="{0D108BD9-81ED-4DB2-BD59-A6C34878D82A}">
                    <a16:rowId xmlns:a16="http://schemas.microsoft.com/office/drawing/2014/main" val="100503710"/>
                  </a:ext>
                </a:extLst>
              </a:tr>
              <a:tr h="370840">
                <a:tc>
                  <a:txBody>
                    <a:bodyPr/>
                    <a:lstStyle/>
                    <a:p>
                      <a:r>
                        <a:rPr lang="en-US" sz="3200" dirty="0"/>
                        <a:t>Juneteenth</a:t>
                      </a:r>
                      <a:endParaRPr lang="en-US" sz="3200" dirty="0">
                        <a:latin typeface="Aptos" panose="020B0004020202020204" pitchFamily="34" charset="0"/>
                      </a:endParaRPr>
                    </a:p>
                  </a:txBody>
                  <a:tcPr/>
                </a:tc>
                <a:tc>
                  <a:txBody>
                    <a:bodyPr/>
                    <a:lstStyle/>
                    <a:p>
                      <a:endParaRPr lang="en-US" sz="3200" dirty="0">
                        <a:latin typeface="Aptos" panose="020B0004020202020204" pitchFamily="34" charset="0"/>
                      </a:endParaRPr>
                    </a:p>
                  </a:txBody>
                  <a:tcPr/>
                </a:tc>
                <a:extLst>
                  <a:ext uri="{0D108BD9-81ED-4DB2-BD59-A6C34878D82A}">
                    <a16:rowId xmlns:a16="http://schemas.microsoft.com/office/drawing/2014/main" val="3087050048"/>
                  </a:ext>
                </a:extLst>
              </a:tr>
            </a:tbl>
          </a:graphicData>
        </a:graphic>
      </p:graphicFrame>
    </p:spTree>
    <p:extLst>
      <p:ext uri="{BB962C8B-B14F-4D97-AF65-F5344CB8AC3E}">
        <p14:creationId xmlns:p14="http://schemas.microsoft.com/office/powerpoint/2010/main" val="310968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DFCDA1AA-8194-480C-FFAD-940DAB837953}"/>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558B3DF6-70C6-455F-5989-B9D8C994DDB0}"/>
              </a:ext>
            </a:extLst>
          </p:cNvPr>
          <p:cNvSpPr txBox="1"/>
          <p:nvPr/>
        </p:nvSpPr>
        <p:spPr>
          <a:xfrm>
            <a:off x="6697014" y="794500"/>
            <a:ext cx="11052013" cy="473976"/>
          </a:xfrm>
          <a:prstGeom prst="rect">
            <a:avLst/>
          </a:prstGeom>
          <a:noFill/>
          <a:ln>
            <a:noFill/>
          </a:ln>
        </p:spPr>
        <p:txBody>
          <a:bodyPr spcFirstLastPara="1" wrap="square" lIns="0" tIns="0" rIns="0" bIns="0" anchor="t" anchorCtr="0">
            <a:spAutoFit/>
          </a:bodyPr>
          <a:lstStyle/>
          <a:p>
            <a:pPr marL="0" marR="0" lvl="0" indent="0" algn="r" rtl="0">
              <a:lnSpc>
                <a:spcPct val="70000"/>
              </a:lnSpc>
              <a:spcBef>
                <a:spcPts val="0"/>
              </a:spcBef>
              <a:spcAft>
                <a:spcPts val="0"/>
              </a:spcAft>
              <a:buNone/>
            </a:pPr>
            <a:r>
              <a:rPr lang="en-US" sz="4400" b="1" dirty="0" err="1">
                <a:solidFill>
                  <a:srgbClr val="932A38"/>
                </a:solidFill>
                <a:latin typeface="Aptos" panose="020B0004020202020204" pitchFamily="34" charset="0"/>
                <a:ea typeface="Inter"/>
                <a:cs typeface="Inter"/>
                <a:sym typeface="Inter"/>
              </a:rPr>
              <a:t>MOBenefits</a:t>
            </a:r>
            <a:r>
              <a:rPr lang="en-US" sz="4400" b="1" dirty="0">
                <a:solidFill>
                  <a:srgbClr val="932A38"/>
                </a:solidFill>
                <a:latin typeface="Aptos" panose="020B0004020202020204" pitchFamily="34" charset="0"/>
                <a:ea typeface="Inter"/>
                <a:cs typeface="Inter"/>
                <a:sym typeface="Inter"/>
              </a:rPr>
              <a:t>: Helping Team Members Thrive</a:t>
            </a:r>
            <a:endParaRPr b="1" dirty="0">
              <a:solidFill>
                <a:srgbClr val="932A38"/>
              </a:solidFill>
              <a:latin typeface="Aptos" panose="020B0004020202020204" pitchFamily="34" charset="0"/>
            </a:endParaRPr>
          </a:p>
        </p:txBody>
      </p:sp>
      <p:pic>
        <p:nvPicPr>
          <p:cNvPr id="2" name="OA Logo" descr="Logo&#10;&#10;AI-generated content may be incorrect.">
            <a:extLst>
              <a:ext uri="{FF2B5EF4-FFF2-40B4-BE49-F238E27FC236}">
                <a16:creationId xmlns:a16="http://schemas.microsoft.com/office/drawing/2014/main" id="{04582D97-8DA4-AF86-76B5-8AF53C876E63}"/>
              </a:ext>
            </a:extLst>
          </p:cNvPr>
          <p:cNvPicPr>
            <a:picLocks noChangeAspect="1"/>
          </p:cNvPicPr>
          <p:nvPr/>
        </p:nvPicPr>
        <p:blipFill>
          <a:blip r:embed="rId3"/>
          <a:srcRect b="26986"/>
          <a:stretch>
            <a:fillRect/>
          </a:stretch>
        </p:blipFill>
        <p:spPr>
          <a:xfrm>
            <a:off x="16088179" y="8917799"/>
            <a:ext cx="1897113" cy="1009570"/>
          </a:xfrm>
          <a:prstGeom prst="rect">
            <a:avLst/>
          </a:prstGeom>
        </p:spPr>
      </p:pic>
      <p:grpSp>
        <p:nvGrpSpPr>
          <p:cNvPr id="5" name="Dots">
            <a:extLst>
              <a:ext uri="{FF2B5EF4-FFF2-40B4-BE49-F238E27FC236}">
                <a16:creationId xmlns:a16="http://schemas.microsoft.com/office/drawing/2014/main" id="{380E512D-7CEE-9F69-FB69-7CF7E0E2F436}"/>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D2A44D6A-D4E5-3F4C-DD9A-F2158FA0AEBE}"/>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145635-6F0F-7527-3E83-45518B08C281}"/>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DF2E6D0-DEE1-7467-22D6-E61E18117BF1}"/>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404BE0E-2EC0-9838-F337-09D7C1E56B7F}"/>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19E6BEC-AAB9-66C7-3579-7BF6A61FE6F2}"/>
              </a:ext>
            </a:extLst>
          </p:cNvPr>
          <p:cNvSpPr txBox="1"/>
          <p:nvPr/>
        </p:nvSpPr>
        <p:spPr>
          <a:xfrm>
            <a:off x="579550" y="1268476"/>
            <a:ext cx="16858445" cy="7971413"/>
          </a:xfrm>
          <a:prstGeom prst="rect">
            <a:avLst/>
          </a:prstGeom>
          <a:noFill/>
        </p:spPr>
        <p:txBody>
          <a:bodyPr wrap="square" rtlCol="0">
            <a:spAutoFit/>
          </a:bodyPr>
          <a:lstStyle/>
          <a:p>
            <a:pPr algn="ctr"/>
            <a:r>
              <a:rPr lang="en-US" sz="3200" dirty="0">
                <a:latin typeface="Aptos" panose="020B0004020202020204" pitchFamily="34" charset="0"/>
              </a:rPr>
              <a:t>MO Benefits: Your Monthly Resource for Maximizing Benefits</a:t>
            </a:r>
          </a:p>
          <a:p>
            <a:pPr algn="ctr"/>
            <a:endParaRPr lang="en-US" sz="3200" dirty="0">
              <a:latin typeface="Aptos" panose="020B0004020202020204" pitchFamily="34" charset="0"/>
            </a:endParaRPr>
          </a:p>
          <a:p>
            <a:pPr algn="ctr"/>
            <a:r>
              <a:rPr lang="en-US" sz="3200" dirty="0">
                <a:latin typeface="Aptos" panose="020B0004020202020204" pitchFamily="34" charset="0"/>
              </a:rPr>
              <a:t>The MO Benefits newsletter is sent out each month, helping team members learn about their benefits and stay informed. Each issue covers important topics like health insurance, retirement, and financial wellness.</a:t>
            </a:r>
          </a:p>
          <a:p>
            <a:pPr algn="ctr"/>
            <a:endParaRPr lang="en-US" sz="3200" dirty="0">
              <a:latin typeface="Aptos" panose="020B0004020202020204" pitchFamily="34" charset="0"/>
            </a:endParaRPr>
          </a:p>
          <a:p>
            <a:pPr algn="ctr"/>
            <a:r>
              <a:rPr lang="en-US" sz="3200" dirty="0">
                <a:latin typeface="Aptos" panose="020B0004020202020204" pitchFamily="34" charset="0"/>
              </a:rPr>
              <a:t>Monthly Lunch and Learns: Join us every month for sessions to dive deeper into specific benefit topics.</a:t>
            </a:r>
          </a:p>
          <a:p>
            <a:pPr algn="ctr"/>
            <a:endParaRPr lang="en-US" sz="3200" dirty="0">
              <a:latin typeface="Aptos" panose="020B0004020202020204" pitchFamily="34" charset="0"/>
            </a:endParaRPr>
          </a:p>
          <a:p>
            <a:pPr algn="ctr"/>
            <a:r>
              <a:rPr lang="en-US" sz="3200" dirty="0">
                <a:latin typeface="Aptos" panose="020B0004020202020204" pitchFamily="34" charset="0"/>
              </a:rPr>
              <a:t>Stay Informed: Explore new ways to take advantage of the benefits available to you and your family.</a:t>
            </a:r>
          </a:p>
          <a:p>
            <a:pPr algn="ctr"/>
            <a:endParaRPr lang="en-US" sz="3200" dirty="0">
              <a:latin typeface="Aptos" panose="020B0004020202020204" pitchFamily="34" charset="0"/>
            </a:endParaRPr>
          </a:p>
          <a:p>
            <a:pPr algn="ctr"/>
            <a:r>
              <a:rPr lang="en-US" sz="3200" dirty="0">
                <a:latin typeface="Aptos" panose="020B0004020202020204" pitchFamily="34" charset="0"/>
              </a:rPr>
              <a:t>Make the most of your benefits with MO Benefits!</a:t>
            </a:r>
          </a:p>
          <a:p>
            <a:pPr algn="ctr"/>
            <a:r>
              <a:rPr lang="en-US" sz="3200" dirty="0">
                <a:latin typeface="Aptos" panose="020B0004020202020204" pitchFamily="34" charset="0"/>
              </a:rPr>
              <a:t>Explore More At:</a:t>
            </a:r>
          </a:p>
          <a:p>
            <a:pPr algn="ctr"/>
            <a:r>
              <a:rPr lang="en-US" sz="3200" dirty="0">
                <a:latin typeface="Aptos" panose="020B0004020202020204" pitchFamily="34" charset="0"/>
                <a:hlinkClick r:id="rId4"/>
              </a:rPr>
              <a:t>https://mobenefits.mo.gov/#events-section</a:t>
            </a:r>
            <a:r>
              <a:rPr lang="en-US" sz="3200" dirty="0">
                <a:latin typeface="Aptos" panose="020B0004020202020204" pitchFamily="34" charset="0"/>
              </a:rPr>
              <a:t> </a:t>
            </a:r>
          </a:p>
          <a:p>
            <a:pPr algn="ctr"/>
            <a:endParaRPr lang="en-US" sz="3200" dirty="0">
              <a:latin typeface="Aptos" panose="020B0004020202020204" pitchFamily="34" charset="0"/>
            </a:endParaRPr>
          </a:p>
        </p:txBody>
      </p:sp>
      <p:pic>
        <p:nvPicPr>
          <p:cNvPr id="6" name="Picture 5">
            <a:extLst>
              <a:ext uri="{FF2B5EF4-FFF2-40B4-BE49-F238E27FC236}">
                <a16:creationId xmlns:a16="http://schemas.microsoft.com/office/drawing/2014/main" id="{267497FA-8346-93B8-B66D-7D0897CC1C1C}"/>
              </a:ext>
            </a:extLst>
          </p:cNvPr>
          <p:cNvPicPr>
            <a:picLocks noChangeAspect="1"/>
          </p:cNvPicPr>
          <p:nvPr/>
        </p:nvPicPr>
        <p:blipFill>
          <a:blip r:embed="rId5"/>
          <a:stretch>
            <a:fillRect/>
          </a:stretch>
        </p:blipFill>
        <p:spPr>
          <a:xfrm>
            <a:off x="292322" y="7220202"/>
            <a:ext cx="2798607" cy="2798607"/>
          </a:xfrm>
          <a:prstGeom prst="rect">
            <a:avLst/>
          </a:prstGeom>
        </p:spPr>
      </p:pic>
    </p:spTree>
    <p:extLst>
      <p:ext uri="{BB962C8B-B14F-4D97-AF65-F5344CB8AC3E}">
        <p14:creationId xmlns:p14="http://schemas.microsoft.com/office/powerpoint/2010/main" val="692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4"/>
        <p:cNvGrpSpPr/>
        <p:nvPr/>
      </p:nvGrpSpPr>
      <p:grpSpPr>
        <a:xfrm>
          <a:off x="0" y="0"/>
          <a:ext cx="0" cy="0"/>
          <a:chOff x="0" y="0"/>
          <a:chExt cx="0" cy="0"/>
        </a:xfrm>
      </p:grpSpPr>
      <p:grpSp>
        <p:nvGrpSpPr>
          <p:cNvPr id="3" name="Dots">
            <a:extLst>
              <a:ext uri="{FF2B5EF4-FFF2-40B4-BE49-F238E27FC236}">
                <a16:creationId xmlns:a16="http://schemas.microsoft.com/office/drawing/2014/main" id="{AA395A7E-F167-3B7E-94F5-4F21DB751EF8}"/>
              </a:ext>
            </a:extLst>
          </p:cNvPr>
          <p:cNvGrpSpPr/>
          <p:nvPr/>
        </p:nvGrpSpPr>
        <p:grpSpPr>
          <a:xfrm>
            <a:off x="861274" y="2599336"/>
            <a:ext cx="1883814" cy="313742"/>
            <a:chOff x="1027337" y="6413043"/>
            <a:chExt cx="1883814" cy="313742"/>
          </a:xfrm>
        </p:grpSpPr>
        <p:sp>
          <p:nvSpPr>
            <p:cNvPr id="4" name="Oval 3">
              <a:extLst>
                <a:ext uri="{FF2B5EF4-FFF2-40B4-BE49-F238E27FC236}">
                  <a16:creationId xmlns:a16="http://schemas.microsoft.com/office/drawing/2014/main" id="{C22C5443-89AE-9882-478D-249A59327BCC}"/>
                </a:ext>
              </a:extLst>
            </p:cNvPr>
            <p:cNvSpPr/>
            <p:nvPr/>
          </p:nvSpPr>
          <p:spPr>
            <a:xfrm>
              <a:off x="1027337" y="6413043"/>
              <a:ext cx="313742" cy="31374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6805C53-70F4-4F7C-56C3-40AC388672CC}"/>
                </a:ext>
              </a:extLst>
            </p:cNvPr>
            <p:cNvSpPr/>
            <p:nvPr/>
          </p:nvSpPr>
          <p:spPr>
            <a:xfrm>
              <a:off x="1550694" y="6413043"/>
              <a:ext cx="313742" cy="31374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6E7318-C38F-2048-1AD6-CFC4D6843918}"/>
                </a:ext>
              </a:extLst>
            </p:cNvPr>
            <p:cNvSpPr/>
            <p:nvPr/>
          </p:nvSpPr>
          <p:spPr>
            <a:xfrm>
              <a:off x="2074051" y="6413043"/>
              <a:ext cx="313742" cy="31374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47FB0E6-1E35-4C57-3B4A-D5D63E504EF1}"/>
                </a:ext>
              </a:extLst>
            </p:cNvPr>
            <p:cNvSpPr/>
            <p:nvPr/>
          </p:nvSpPr>
          <p:spPr>
            <a:xfrm>
              <a:off x="2597409" y="6413043"/>
              <a:ext cx="313742" cy="31374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Body Copy 3"/>
          <p:cNvSpPr txBox="1"/>
          <p:nvPr/>
        </p:nvSpPr>
        <p:spPr>
          <a:xfrm>
            <a:off x="11969862" y="4275811"/>
            <a:ext cx="4826400" cy="769441"/>
          </a:xfrm>
          <a:prstGeom prst="rect">
            <a:avLst/>
          </a:prstGeom>
          <a:noFill/>
          <a:ln>
            <a:noFill/>
          </a:ln>
        </p:spPr>
        <p:txBody>
          <a:bodyPr spcFirstLastPara="1" wrap="square" lIns="0" tIns="0" rIns="0" bIns="0" anchor="t" anchorCtr="0">
            <a:spAutoFit/>
          </a:bodyPr>
          <a:lstStyle/>
          <a:p>
            <a:pPr marL="457200" lvl="1"/>
            <a:r>
              <a:rPr lang="en-US" sz="2500" dirty="0">
                <a:latin typeface="Aptos" panose="020B0004020202020204" pitchFamily="34" charset="0"/>
              </a:rPr>
              <a:t>Call: 800-487-0771</a:t>
            </a:r>
          </a:p>
          <a:p>
            <a:pPr marL="457200" lvl="1"/>
            <a:r>
              <a:rPr lang="en-US" sz="2500" dirty="0">
                <a:latin typeface="Aptos" panose="020B0004020202020204" pitchFamily="34" charset="0"/>
              </a:rPr>
              <a:t>Website: mchcp.org  </a:t>
            </a:r>
          </a:p>
        </p:txBody>
      </p:sp>
      <p:sp>
        <p:nvSpPr>
          <p:cNvPr id="170" name="Sub Header Text 3"/>
          <p:cNvSpPr txBox="1"/>
          <p:nvPr/>
        </p:nvSpPr>
        <p:spPr>
          <a:xfrm>
            <a:off x="12433501" y="3727432"/>
            <a:ext cx="4826402" cy="4985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3600" b="1" u="none" strike="noStrike" cap="none" dirty="0">
                <a:solidFill>
                  <a:srgbClr val="1C303F"/>
                </a:solidFill>
                <a:latin typeface="Aptos" panose="020B0004020202020204" pitchFamily="34" charset="0"/>
                <a:ea typeface="Inter"/>
                <a:cs typeface="Inter"/>
                <a:sym typeface="Inter"/>
              </a:rPr>
              <a:t>MCHCP</a:t>
            </a:r>
            <a:endParaRPr b="1" dirty="0">
              <a:solidFill>
                <a:srgbClr val="1C303F"/>
              </a:solidFill>
              <a:latin typeface="Aptos" panose="020B0004020202020204" pitchFamily="34" charset="0"/>
            </a:endParaRPr>
          </a:p>
        </p:txBody>
      </p:sp>
      <p:sp>
        <p:nvSpPr>
          <p:cNvPr id="169" name="Body Copy 2"/>
          <p:cNvSpPr txBox="1"/>
          <p:nvPr/>
        </p:nvSpPr>
        <p:spPr>
          <a:xfrm>
            <a:off x="5854500" y="4226030"/>
            <a:ext cx="4826400" cy="1538883"/>
          </a:xfrm>
          <a:prstGeom prst="rect">
            <a:avLst/>
          </a:prstGeom>
          <a:noFill/>
          <a:ln>
            <a:noFill/>
          </a:ln>
        </p:spPr>
        <p:txBody>
          <a:bodyPr spcFirstLastPara="1" wrap="square" lIns="0" tIns="0" rIns="0" bIns="0" anchor="t" anchorCtr="0">
            <a:spAutoFit/>
          </a:bodyPr>
          <a:lstStyle/>
          <a:p>
            <a:pPr marL="457200" lvl="1"/>
            <a:r>
              <a:rPr lang="en-US" sz="2500" dirty="0">
                <a:latin typeface="Aptos" panose="020B0004020202020204" pitchFamily="34" charset="0"/>
              </a:rPr>
              <a:t>Call: 800-392-0925</a:t>
            </a:r>
          </a:p>
          <a:p>
            <a:pPr marL="457200" lvl="1"/>
            <a:r>
              <a:rPr lang="en-US" sz="2500" dirty="0">
                <a:latin typeface="Aptos" panose="020B0004020202020204" pitchFamily="34" charset="0"/>
              </a:rPr>
              <a:t>Email: </a:t>
            </a:r>
            <a:r>
              <a:rPr lang="en-US" sz="2500" dirty="0">
                <a:latin typeface="Aptos" panose="020B0004020202020204" pitchFamily="34" charset="0"/>
                <a:hlinkClick r:id="rId3"/>
              </a:rPr>
              <a:t>modeferredcomp@modeferredcomp.org</a:t>
            </a:r>
            <a:r>
              <a:rPr lang="en-US" sz="2500" dirty="0">
                <a:latin typeface="Aptos" panose="020B0004020202020204" pitchFamily="34" charset="0"/>
              </a:rPr>
              <a:t> </a:t>
            </a:r>
          </a:p>
        </p:txBody>
      </p:sp>
      <p:sp>
        <p:nvSpPr>
          <p:cNvPr id="168" name="Sub Header Text 2"/>
          <p:cNvSpPr txBox="1"/>
          <p:nvPr/>
        </p:nvSpPr>
        <p:spPr>
          <a:xfrm>
            <a:off x="6305732" y="3727432"/>
            <a:ext cx="4826402" cy="4985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3600" b="1" u="none" strike="noStrike" cap="none" dirty="0">
                <a:solidFill>
                  <a:srgbClr val="1C303F"/>
                </a:solidFill>
                <a:latin typeface="Aptos" panose="020B0004020202020204" pitchFamily="34" charset="0"/>
                <a:ea typeface="Inter"/>
                <a:cs typeface="Inter"/>
                <a:sym typeface="Inter"/>
              </a:rPr>
              <a:t>MO Deferred Comp</a:t>
            </a:r>
            <a:endParaRPr b="1" dirty="0">
              <a:solidFill>
                <a:srgbClr val="1C303F"/>
              </a:solidFill>
              <a:latin typeface="Aptos" panose="020B0004020202020204" pitchFamily="34" charset="0"/>
            </a:endParaRPr>
          </a:p>
        </p:txBody>
      </p:sp>
      <p:sp>
        <p:nvSpPr>
          <p:cNvPr id="167" name="Body Copy 1"/>
          <p:cNvSpPr txBox="1"/>
          <p:nvPr/>
        </p:nvSpPr>
        <p:spPr>
          <a:xfrm>
            <a:off x="331888" y="4275812"/>
            <a:ext cx="4826400" cy="769441"/>
          </a:xfrm>
          <a:prstGeom prst="rect">
            <a:avLst/>
          </a:prstGeom>
          <a:noFill/>
          <a:ln>
            <a:noFill/>
          </a:ln>
        </p:spPr>
        <p:txBody>
          <a:bodyPr spcFirstLastPara="1" wrap="square" lIns="0" tIns="0" rIns="0" bIns="0" anchor="t" anchorCtr="0">
            <a:spAutoFit/>
          </a:bodyPr>
          <a:lstStyle/>
          <a:p>
            <a:pPr marL="457200" lvl="1"/>
            <a:r>
              <a:rPr lang="en-US" sz="2500" dirty="0">
                <a:latin typeface="Aptos" panose="020B0004020202020204" pitchFamily="34" charset="0"/>
              </a:rPr>
              <a:t>Call: 800-827-1063</a:t>
            </a:r>
          </a:p>
          <a:p>
            <a:pPr marL="457200" lvl="1"/>
            <a:r>
              <a:rPr lang="en-US" sz="2500" dirty="0">
                <a:latin typeface="Aptos" panose="020B0004020202020204" pitchFamily="34" charset="0"/>
              </a:rPr>
              <a:t>Email: </a:t>
            </a:r>
            <a:r>
              <a:rPr lang="en-US" sz="2500" dirty="0">
                <a:latin typeface="Aptos" panose="020B0004020202020204" pitchFamily="34" charset="0"/>
                <a:hlinkClick r:id="rId4"/>
              </a:rPr>
              <a:t>mosers@mosers.org</a:t>
            </a:r>
            <a:endParaRPr lang="en-US" sz="2500" dirty="0">
              <a:latin typeface="Aptos" panose="020B0004020202020204" pitchFamily="34" charset="0"/>
            </a:endParaRPr>
          </a:p>
        </p:txBody>
      </p:sp>
      <p:sp>
        <p:nvSpPr>
          <p:cNvPr id="166" name="Sub Header Text 1"/>
          <p:cNvSpPr txBox="1"/>
          <p:nvPr/>
        </p:nvSpPr>
        <p:spPr>
          <a:xfrm>
            <a:off x="861274" y="3727432"/>
            <a:ext cx="4826402" cy="4985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3600" b="1" dirty="0">
                <a:solidFill>
                  <a:srgbClr val="1C303F"/>
                </a:solidFill>
                <a:latin typeface="Aptos" panose="020B0004020202020204" pitchFamily="34" charset="0"/>
                <a:ea typeface="Inter"/>
                <a:cs typeface="Inter"/>
                <a:sym typeface="Inter"/>
              </a:rPr>
              <a:t>MOSERS</a:t>
            </a:r>
            <a:endParaRPr b="1" dirty="0">
              <a:solidFill>
                <a:srgbClr val="1C303F"/>
              </a:solidFill>
              <a:latin typeface="Aptos" panose="020B0004020202020204" pitchFamily="34" charset="0"/>
            </a:endParaRPr>
          </a:p>
        </p:txBody>
      </p:sp>
      <p:sp>
        <p:nvSpPr>
          <p:cNvPr id="165" name="Header"/>
          <p:cNvSpPr txBox="1"/>
          <p:nvPr/>
        </p:nvSpPr>
        <p:spPr>
          <a:xfrm>
            <a:off x="861274" y="757722"/>
            <a:ext cx="16230600" cy="1692771"/>
          </a:xfrm>
          <a:prstGeom prst="rect">
            <a:avLst/>
          </a:prstGeom>
          <a:noFill/>
          <a:ln>
            <a:noFill/>
          </a:ln>
        </p:spPr>
        <p:txBody>
          <a:bodyPr spcFirstLastPara="1" wrap="square" lIns="0" tIns="0" rIns="0" bIns="0" anchor="t" anchorCtr="0">
            <a:spAutoFit/>
          </a:bodyPr>
          <a:lstStyle/>
          <a:p>
            <a:pPr lvl="0"/>
            <a:r>
              <a:rPr lang="en-US" sz="5500" b="1" u="none" strike="noStrike" cap="none" dirty="0">
                <a:solidFill>
                  <a:srgbClr val="1C303F"/>
                </a:solidFill>
                <a:latin typeface="Aptos" panose="020B0004020202020204" pitchFamily="34" charset="0"/>
                <a:ea typeface="Inter"/>
                <a:cs typeface="Inter"/>
                <a:sym typeface="Inter"/>
              </a:rPr>
              <a:t>A</a:t>
            </a:r>
            <a:r>
              <a:rPr lang="en-US" sz="5500" b="1" dirty="0">
                <a:latin typeface="Aptos" panose="020B0004020202020204" pitchFamily="34" charset="0"/>
              </a:rPr>
              <a:t>dditional Questions? Reach Out to a Benefit Provider Today!</a:t>
            </a:r>
            <a:endParaRPr sz="5500" b="1" dirty="0">
              <a:solidFill>
                <a:srgbClr val="1C303F"/>
              </a:solidFill>
              <a:latin typeface="Aptos" panose="020B0004020202020204" pitchFamily="34" charset="0"/>
            </a:endParaRPr>
          </a:p>
        </p:txBody>
      </p:sp>
      <p:sp>
        <p:nvSpPr>
          <p:cNvPr id="8" name="TextBox 7">
            <a:extLst>
              <a:ext uri="{FF2B5EF4-FFF2-40B4-BE49-F238E27FC236}">
                <a16:creationId xmlns:a16="http://schemas.microsoft.com/office/drawing/2014/main" id="{24C8E563-A505-BA81-6FA5-B03189B91F1D}"/>
              </a:ext>
            </a:extLst>
          </p:cNvPr>
          <p:cNvSpPr txBox="1"/>
          <p:nvPr/>
        </p:nvSpPr>
        <p:spPr>
          <a:xfrm>
            <a:off x="872225" y="6870572"/>
            <a:ext cx="4287951" cy="594137"/>
          </a:xfrm>
          <a:prstGeom prst="rect">
            <a:avLst/>
          </a:prstGeom>
          <a:noFill/>
        </p:spPr>
        <p:txBody>
          <a:bodyPr wrap="square">
            <a:spAutoFit/>
          </a:bodyPr>
          <a:lstStyle/>
          <a:p>
            <a:pPr marL="0" marR="0" lvl="0" indent="0" algn="l" rtl="0">
              <a:lnSpc>
                <a:spcPct val="90000"/>
              </a:lnSpc>
              <a:spcBef>
                <a:spcPts val="0"/>
              </a:spcBef>
              <a:spcAft>
                <a:spcPts val="0"/>
              </a:spcAft>
              <a:buNone/>
            </a:pPr>
            <a:r>
              <a:rPr lang="en-US" sz="3600" b="1" u="none" strike="noStrike" cap="none" dirty="0">
                <a:solidFill>
                  <a:srgbClr val="1C303F"/>
                </a:solidFill>
                <a:latin typeface="Aptos" panose="020B0004020202020204" pitchFamily="34" charset="0"/>
                <a:ea typeface="Inter"/>
                <a:cs typeface="Inter"/>
                <a:sym typeface="Inter"/>
              </a:rPr>
              <a:t>MO Cafe</a:t>
            </a:r>
            <a:endParaRPr lang="en-US" sz="3600" b="1" dirty="0">
              <a:solidFill>
                <a:srgbClr val="1C303F"/>
              </a:solidFill>
              <a:latin typeface="Aptos" panose="020B0004020202020204" pitchFamily="34" charset="0"/>
            </a:endParaRPr>
          </a:p>
        </p:txBody>
      </p:sp>
      <p:sp>
        <p:nvSpPr>
          <p:cNvPr id="10" name="TextBox 9">
            <a:extLst>
              <a:ext uri="{FF2B5EF4-FFF2-40B4-BE49-F238E27FC236}">
                <a16:creationId xmlns:a16="http://schemas.microsoft.com/office/drawing/2014/main" id="{2B81BC12-9E94-EC34-7203-D2BC5206D047}"/>
              </a:ext>
            </a:extLst>
          </p:cNvPr>
          <p:cNvSpPr txBox="1"/>
          <p:nvPr/>
        </p:nvSpPr>
        <p:spPr>
          <a:xfrm>
            <a:off x="425003" y="7328622"/>
            <a:ext cx="3490174" cy="1246495"/>
          </a:xfrm>
          <a:prstGeom prst="rect">
            <a:avLst/>
          </a:prstGeom>
          <a:noFill/>
        </p:spPr>
        <p:txBody>
          <a:bodyPr wrap="square">
            <a:spAutoFit/>
          </a:bodyPr>
          <a:lstStyle/>
          <a:p>
            <a:pPr marL="457200" lvl="1"/>
            <a:r>
              <a:rPr lang="en-US" sz="2500" dirty="0">
                <a:latin typeface="Aptos" panose="020B0004020202020204" pitchFamily="34" charset="0"/>
              </a:rPr>
              <a:t>Call: 800-659-3035</a:t>
            </a:r>
          </a:p>
          <a:p>
            <a:pPr marL="457200" lvl="1"/>
            <a:r>
              <a:rPr lang="en-US" sz="2500" dirty="0">
                <a:latin typeface="Aptos" panose="020B0004020202020204" pitchFamily="34" charset="0"/>
              </a:rPr>
              <a:t>Email: </a:t>
            </a:r>
            <a:r>
              <a:rPr lang="en-US" sz="2500" dirty="0">
                <a:latin typeface="Aptos" panose="020B0004020202020204" pitchFamily="34" charset="0"/>
                <a:hlinkClick r:id="rId5"/>
              </a:rPr>
              <a:t>asi@asiflex.com</a:t>
            </a:r>
            <a:endParaRPr lang="en-US" sz="2500" dirty="0">
              <a:latin typeface="Aptos" panose="020B0004020202020204" pitchFamily="34" charset="0"/>
            </a:endParaRPr>
          </a:p>
        </p:txBody>
      </p:sp>
      <p:sp>
        <p:nvSpPr>
          <p:cNvPr id="12" name="TextBox 11">
            <a:extLst>
              <a:ext uri="{FF2B5EF4-FFF2-40B4-BE49-F238E27FC236}">
                <a16:creationId xmlns:a16="http://schemas.microsoft.com/office/drawing/2014/main" id="{189D09C5-0946-185B-8249-9081EC084E0D}"/>
              </a:ext>
            </a:extLst>
          </p:cNvPr>
          <p:cNvSpPr txBox="1"/>
          <p:nvPr/>
        </p:nvSpPr>
        <p:spPr>
          <a:xfrm>
            <a:off x="7109137" y="6870571"/>
            <a:ext cx="2884868" cy="594137"/>
          </a:xfrm>
          <a:prstGeom prst="rect">
            <a:avLst/>
          </a:prstGeom>
          <a:noFill/>
        </p:spPr>
        <p:txBody>
          <a:bodyPr wrap="square">
            <a:spAutoFit/>
          </a:bodyPr>
          <a:lstStyle/>
          <a:p>
            <a:pPr marL="0" marR="0" lvl="0" indent="0" algn="l" rtl="0">
              <a:lnSpc>
                <a:spcPct val="90000"/>
              </a:lnSpc>
              <a:spcBef>
                <a:spcPts val="0"/>
              </a:spcBef>
              <a:spcAft>
                <a:spcPts val="0"/>
              </a:spcAft>
              <a:buNone/>
            </a:pPr>
            <a:r>
              <a:rPr lang="en-US" sz="3600" b="1" u="none" strike="noStrike" cap="none" dirty="0">
                <a:solidFill>
                  <a:srgbClr val="1C303F"/>
                </a:solidFill>
                <a:latin typeface="Aptos" panose="020B0004020202020204" pitchFamily="34" charset="0"/>
                <a:ea typeface="Inter"/>
                <a:cs typeface="Inter"/>
                <a:sym typeface="Inter"/>
              </a:rPr>
              <a:t>MO Benefits </a:t>
            </a:r>
            <a:endParaRPr lang="en-US" sz="3600" b="1" dirty="0">
              <a:solidFill>
                <a:srgbClr val="1C303F"/>
              </a:solidFill>
              <a:latin typeface="Aptos" panose="020B0004020202020204" pitchFamily="34" charset="0"/>
            </a:endParaRPr>
          </a:p>
        </p:txBody>
      </p:sp>
      <p:sp>
        <p:nvSpPr>
          <p:cNvPr id="14" name="TextBox 13">
            <a:extLst>
              <a:ext uri="{FF2B5EF4-FFF2-40B4-BE49-F238E27FC236}">
                <a16:creationId xmlns:a16="http://schemas.microsoft.com/office/drawing/2014/main" id="{AEE7E153-757E-3FD3-AC0B-52CF08564CCA}"/>
              </a:ext>
            </a:extLst>
          </p:cNvPr>
          <p:cNvSpPr txBox="1"/>
          <p:nvPr/>
        </p:nvSpPr>
        <p:spPr>
          <a:xfrm>
            <a:off x="6619740" y="7328622"/>
            <a:ext cx="4512394" cy="1631216"/>
          </a:xfrm>
          <a:prstGeom prst="rect">
            <a:avLst/>
          </a:prstGeom>
          <a:noFill/>
        </p:spPr>
        <p:txBody>
          <a:bodyPr wrap="square">
            <a:spAutoFit/>
          </a:bodyPr>
          <a:lstStyle/>
          <a:p>
            <a:pPr marL="457200" lvl="1"/>
            <a:r>
              <a:rPr lang="en-US" sz="2500" dirty="0">
                <a:latin typeface="Aptos" panose="020B0004020202020204" pitchFamily="34" charset="0"/>
              </a:rPr>
              <a:t>Email: MoBenefits@oa.mo.gov</a:t>
            </a:r>
          </a:p>
          <a:p>
            <a:pPr marL="457200" lvl="1"/>
            <a:r>
              <a:rPr lang="en-US" sz="2500" dirty="0">
                <a:latin typeface="Aptos" panose="020B0004020202020204" pitchFamily="34" charset="0"/>
              </a:rPr>
              <a:t>Website: https://mobenefits.mo.gov/ </a:t>
            </a:r>
          </a:p>
        </p:txBody>
      </p:sp>
      <p:pic>
        <p:nvPicPr>
          <p:cNvPr id="15" name="Picture 14">
            <a:extLst>
              <a:ext uri="{FF2B5EF4-FFF2-40B4-BE49-F238E27FC236}">
                <a16:creationId xmlns:a16="http://schemas.microsoft.com/office/drawing/2014/main" id="{35E64480-9BD5-B18C-4338-7D1C3D6B99AA}"/>
              </a:ext>
            </a:extLst>
          </p:cNvPr>
          <p:cNvPicPr>
            <a:picLocks noChangeAspect="1"/>
          </p:cNvPicPr>
          <p:nvPr/>
        </p:nvPicPr>
        <p:blipFill>
          <a:blip r:embed="rId6"/>
          <a:stretch>
            <a:fillRect/>
          </a:stretch>
        </p:blipFill>
        <p:spPr>
          <a:xfrm>
            <a:off x="12433501" y="6229625"/>
            <a:ext cx="3046905" cy="3046905"/>
          </a:xfrm>
          <a:prstGeom prst="rect">
            <a:avLst/>
          </a:prstGeom>
        </p:spPr>
      </p:pic>
    </p:spTree>
  </p:cSld>
  <p:clrMapOvr>
    <a:masterClrMapping/>
  </p:clrMapOvr>
</p:sld>
</file>

<file path=ppt/theme/theme1.xml><?xml version="1.0" encoding="utf-8"?>
<a:theme xmlns:a="http://schemas.openxmlformats.org/drawingml/2006/main" name="Professional Minimal Project Success Stor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FEB6DC2-2A53-F64C-9C9A-FE5549298C56}" vid="{CDD594D7-7F25-3E48-BF01-9E5D1CEF870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OA_Template (1)</Template>
  <TotalTime>119</TotalTime>
  <Words>754</Words>
  <Application>Microsoft Office PowerPoint</Application>
  <PresentationFormat>Custom</PresentationFormat>
  <Paragraphs>89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Aptos SemiBold</vt:lpstr>
      <vt:lpstr>Inter</vt:lpstr>
      <vt:lpstr>Aptos</vt:lpstr>
      <vt:lpstr>Professional Minimal Project Success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Singh, Nicolle</dc:creator>
  <cp:lastModifiedBy>Grohs, Lauren</cp:lastModifiedBy>
  <cp:revision>2</cp:revision>
  <dcterms:created xsi:type="dcterms:W3CDTF">2025-09-10T18:17:06Z</dcterms:created>
  <dcterms:modified xsi:type="dcterms:W3CDTF">2026-02-26T19:47:14Z</dcterms:modified>
</cp:coreProperties>
</file>