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529" r:id="rId2"/>
    <p:sldId id="454" r:id="rId3"/>
    <p:sldId id="528" r:id="rId4"/>
    <p:sldId id="303" r:id="rId5"/>
    <p:sldId id="433" r:id="rId6"/>
    <p:sldId id="369" r:id="rId7"/>
    <p:sldId id="530" r:id="rId8"/>
    <p:sldId id="451" r:id="rId9"/>
    <p:sldId id="531" r:id="rId10"/>
    <p:sldId id="340" r:id="rId11"/>
    <p:sldId id="435" r:id="rId12"/>
    <p:sldId id="436" r:id="rId13"/>
    <p:sldId id="534" r:id="rId14"/>
    <p:sldId id="370" r:id="rId15"/>
    <p:sldId id="532" r:id="rId16"/>
    <p:sldId id="533" r:id="rId17"/>
  </p:sldIdLst>
  <p:sldSz cx="12192000" cy="6858000"/>
  <p:notesSz cx="6858000" cy="9144000"/>
  <p:embeddedFontLst>
    <p:embeddedFont>
      <p:font typeface="Dreaming Outloud Script Pro" panose="03050502040304050704" pitchFamily="66" charset="0"/>
      <p:regular r:id="rId20"/>
      <p:italic r:id="rId21"/>
    </p:embeddedFont>
    <p:embeddedFont>
      <p:font typeface="Open Sans" panose="020B0606030504020204" pitchFamily="34" charset="0"/>
      <p:regular r:id="rId22"/>
      <p:bold r:id="rId23"/>
    </p:embeddedFont>
    <p:embeddedFont>
      <p:font typeface="Poppins" panose="00000500000000000000" pitchFamily="2" charset="0"/>
      <p:regular r:id="rId24"/>
      <p:bold r:id="rId25"/>
      <p:italic r:id="rId26"/>
      <p:boldItalic r:id="rId27"/>
    </p:embeddedFont>
    <p:embeddedFont>
      <p:font typeface="Poppins Medium" panose="00000600000000000000" pitchFamily="2" charset="0"/>
      <p:regular r:id="rId28"/>
      <p:italic r:id="rId29"/>
    </p:embeddedFont>
    <p:embeddedFont>
      <p:font typeface="Poppins SemiBold" panose="00000700000000000000" pitchFamily="2" charset="0"/>
      <p:bold r:id="rId30"/>
      <p:boldItalic r:id="rId31"/>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722"/>
    <a:srgbClr val="3A8A49"/>
    <a:srgbClr val="005A7D"/>
    <a:srgbClr val="D81F26"/>
    <a:srgbClr val="0099BB"/>
    <a:srgbClr val="4BB05E"/>
    <a:srgbClr val="798F98"/>
    <a:srgbClr val="1CB9DA"/>
    <a:srgbClr val="A4181F"/>
    <a:srgbClr val="008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0CB"/>
          </a:solidFill>
        </a:fill>
      </a:tcStyle>
    </a:wholeTbl>
    <a:band2H>
      <a:tcTxStyle/>
      <a:tcStyle>
        <a:tcBdr/>
        <a:fill>
          <a:solidFill>
            <a:srgbClr val="FFF0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79" autoAdjust="0"/>
    <p:restoredTop sz="95362" autoAdjust="0"/>
  </p:normalViewPr>
  <p:slideViewPr>
    <p:cSldViewPr snapToGrid="0">
      <p:cViewPr varScale="1">
        <p:scale>
          <a:sx n="105" d="100"/>
          <a:sy n="105" d="100"/>
        </p:scale>
        <p:origin x="156" y="114"/>
      </p:cViewPr>
      <p:guideLst/>
    </p:cSldViewPr>
  </p:slideViewPr>
  <p:notesTextViewPr>
    <p:cViewPr>
      <p:scale>
        <a:sx n="1" d="1"/>
        <a:sy n="1" d="1"/>
      </p:scale>
      <p:origin x="0" y="0"/>
    </p:cViewPr>
  </p:notesTextViewPr>
  <p:notesViewPr>
    <p:cSldViewPr snapToGrid="0">
      <p:cViewPr varScale="1">
        <p:scale>
          <a:sx n="72" d="100"/>
          <a:sy n="72" d="100"/>
        </p:scale>
        <p:origin x="280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a:solidFill>
                  <a:schemeClr val="tx1"/>
                </a:solidFill>
                <a:latin typeface="Poppins Medium" panose="00000600000000000000" pitchFamily="2" charset="0"/>
                <a:cs typeface="Poppins Medium" panose="00000600000000000000" pitchFamily="2" charset="0"/>
              </a:rPr>
              <a:t>How much do you need from personal savings to reach 100% income replacement?</a:t>
            </a:r>
            <a:endParaRPr lang="en-US" b="1" dirty="0">
              <a:solidFill>
                <a:schemeClr val="tx1"/>
              </a:solidFill>
              <a:latin typeface="Poppins Medium" panose="00000600000000000000" pitchFamily="2" charset="0"/>
              <a:cs typeface="Poppins Medium" panose="00000600000000000000" pitchFamily="2" charset="0"/>
            </a:endParaRPr>
          </a:p>
        </c:rich>
      </c:tx>
      <c:layout>
        <c:manualLayout>
          <c:xMode val="edge"/>
          <c:yMode val="edge"/>
          <c:x val="0.17926916050590483"/>
          <c:y val="7.453486555993589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Defined Benefit Pension</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Poppins Medium" panose="00000600000000000000" pitchFamily="2" charset="0"/>
                    <a:ea typeface="+mn-ea"/>
                    <a:cs typeface="Poppins Medium" panose="000006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30</c:v>
                </c:pt>
                <c:pt idx="1">
                  <c:v>20</c:v>
                </c:pt>
                <c:pt idx="2">
                  <c:v>10</c:v>
                </c:pt>
              </c:numCache>
            </c:numRef>
          </c:cat>
          <c:val>
            <c:numRef>
              <c:f>Sheet1!$B$2:$B$4</c:f>
              <c:numCache>
                <c:formatCode>0%</c:formatCode>
                <c:ptCount val="3"/>
                <c:pt idx="0">
                  <c:v>0.51</c:v>
                </c:pt>
                <c:pt idx="1">
                  <c:v>0.34</c:v>
                </c:pt>
                <c:pt idx="2">
                  <c:v>0.17</c:v>
                </c:pt>
              </c:numCache>
            </c:numRef>
          </c:val>
          <c:extLst>
            <c:ext xmlns:c16="http://schemas.microsoft.com/office/drawing/2014/chart" uri="{C3380CC4-5D6E-409C-BE32-E72D297353CC}">
              <c16:uniqueId val="{00000000-4436-4B7E-8750-D1021DF8FDC2}"/>
            </c:ext>
          </c:extLst>
        </c:ser>
        <c:ser>
          <c:idx val="1"/>
          <c:order val="1"/>
          <c:tx>
            <c:strRef>
              <c:f>Sheet1!$C$1</c:f>
              <c:strCache>
                <c:ptCount val="1"/>
                <c:pt idx="0">
                  <c:v>Social Security</c:v>
                </c:pt>
              </c:strCache>
            </c:strRef>
          </c:tx>
          <c:spPr>
            <a:solidFill>
              <a:srgbClr val="3A8A4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Poppins Medium" panose="00000600000000000000" pitchFamily="2" charset="0"/>
                    <a:ea typeface="+mn-ea"/>
                    <a:cs typeface="Poppins Medium" panose="000006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30</c:v>
                </c:pt>
                <c:pt idx="1">
                  <c:v>20</c:v>
                </c:pt>
                <c:pt idx="2">
                  <c:v>10</c:v>
                </c:pt>
              </c:numCache>
            </c:numRef>
          </c:cat>
          <c:val>
            <c:numRef>
              <c:f>Sheet1!$C$2:$C$4</c:f>
              <c:numCache>
                <c:formatCode>0%</c:formatCode>
                <c:ptCount val="3"/>
                <c:pt idx="0">
                  <c:v>0.25</c:v>
                </c:pt>
                <c:pt idx="1">
                  <c:v>0.25</c:v>
                </c:pt>
                <c:pt idx="2">
                  <c:v>0.25</c:v>
                </c:pt>
              </c:numCache>
            </c:numRef>
          </c:val>
          <c:extLst>
            <c:ext xmlns:c16="http://schemas.microsoft.com/office/drawing/2014/chart" uri="{C3380CC4-5D6E-409C-BE32-E72D297353CC}">
              <c16:uniqueId val="{00000001-4436-4B7E-8750-D1021DF8FDC2}"/>
            </c:ext>
          </c:extLst>
        </c:ser>
        <c:ser>
          <c:idx val="2"/>
          <c:order val="2"/>
          <c:tx>
            <c:strRef>
              <c:f>Sheet1!$D$1</c:f>
              <c:strCache>
                <c:ptCount val="1"/>
                <c:pt idx="0">
                  <c:v>Personal Savings Needed to Reach 100% Replacement</c:v>
                </c:pt>
              </c:strCache>
            </c:strRef>
          </c:tx>
          <c:spPr>
            <a:solidFill>
              <a:srgbClr val="005A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Poppins Medium" panose="00000600000000000000" pitchFamily="2" charset="0"/>
                    <a:ea typeface="+mn-ea"/>
                    <a:cs typeface="Poppins Medium" panose="000006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30</c:v>
                </c:pt>
                <c:pt idx="1">
                  <c:v>20</c:v>
                </c:pt>
                <c:pt idx="2">
                  <c:v>10</c:v>
                </c:pt>
              </c:numCache>
            </c:numRef>
          </c:cat>
          <c:val>
            <c:numRef>
              <c:f>Sheet1!$D$2:$D$4</c:f>
              <c:numCache>
                <c:formatCode>0%</c:formatCode>
                <c:ptCount val="3"/>
                <c:pt idx="0">
                  <c:v>0.24</c:v>
                </c:pt>
                <c:pt idx="1">
                  <c:v>0.40999999999999992</c:v>
                </c:pt>
                <c:pt idx="2">
                  <c:v>0.57999999999999996</c:v>
                </c:pt>
              </c:numCache>
            </c:numRef>
          </c:val>
          <c:extLst>
            <c:ext xmlns:c16="http://schemas.microsoft.com/office/drawing/2014/chart" uri="{C3380CC4-5D6E-409C-BE32-E72D297353CC}">
              <c16:uniqueId val="{00000002-4436-4B7E-8750-D1021DF8FDC2}"/>
            </c:ext>
          </c:extLst>
        </c:ser>
        <c:dLbls>
          <c:showLegendKey val="0"/>
          <c:showVal val="0"/>
          <c:showCatName val="0"/>
          <c:showSerName val="0"/>
          <c:showPercent val="0"/>
          <c:showBubbleSize val="0"/>
        </c:dLbls>
        <c:gapWidth val="150"/>
        <c:overlap val="100"/>
        <c:axId val="777511967"/>
        <c:axId val="777508223"/>
      </c:barChart>
      <c:catAx>
        <c:axId val="7775119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Poppins Medium" panose="00000600000000000000" pitchFamily="2" charset="0"/>
                <a:ea typeface="+mn-ea"/>
                <a:cs typeface="Poppins Medium" panose="00000600000000000000" pitchFamily="2" charset="0"/>
              </a:defRPr>
            </a:pPr>
            <a:endParaRPr lang="en-US"/>
          </a:p>
        </c:txPr>
        <c:crossAx val="777508223"/>
        <c:crosses val="autoZero"/>
        <c:auto val="1"/>
        <c:lblAlgn val="ctr"/>
        <c:lblOffset val="100"/>
        <c:noMultiLvlLbl val="0"/>
      </c:catAx>
      <c:valAx>
        <c:axId val="777508223"/>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777511967"/>
        <c:crosses val="autoZero"/>
        <c:crossBetween val="between"/>
      </c:valAx>
      <c:spPr>
        <a:noFill/>
        <a:ln>
          <a:noFill/>
        </a:ln>
        <a:effectLst/>
      </c:spPr>
    </c:plotArea>
    <c:legend>
      <c:legendPos val="b"/>
      <c:layout>
        <c:manualLayout>
          <c:xMode val="edge"/>
          <c:yMode val="edge"/>
          <c:x val="7.4077615508879091E-2"/>
          <c:y val="0.79721306228223032"/>
          <c:w val="0.9152433569000693"/>
          <c:h val="0.1487753113988594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Poppins Medium" panose="00000600000000000000" pitchFamily="2" charset="0"/>
              <a:ea typeface="+mn-ea"/>
              <a:cs typeface="Poppins Medium" panose="000006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latin typeface="Poppins Medium" panose="00000600000000000000" pitchFamily="2" charset="0"/>
                <a:cs typeface="Poppins Medium" panose="00000600000000000000" pitchFamily="2" charset="0"/>
              </a:rPr>
              <a:t>Start Saving Early!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Balance</c:v>
                </c:pt>
              </c:strCache>
            </c:strRef>
          </c:tx>
          <c:spPr>
            <a:solidFill>
              <a:schemeClr val="accent1"/>
            </a:solidFill>
            <a:ln>
              <a:noFill/>
            </a:ln>
            <a:effectLst/>
          </c:spPr>
          <c:invertIfNegative val="0"/>
          <c:dPt>
            <c:idx val="0"/>
            <c:invertIfNegative val="0"/>
            <c:bubble3D val="0"/>
            <c:spPr>
              <a:solidFill>
                <a:srgbClr val="4BB05E"/>
              </a:solidFill>
              <a:ln>
                <a:noFill/>
              </a:ln>
              <a:effectLst/>
            </c:spPr>
            <c:extLst>
              <c:ext xmlns:c16="http://schemas.microsoft.com/office/drawing/2014/chart" uri="{C3380CC4-5D6E-409C-BE32-E72D297353CC}">
                <c16:uniqueId val="{00000001-650B-4A2D-8F06-B24D064EBEF6}"/>
              </c:ext>
            </c:extLst>
          </c:dPt>
          <c:dPt>
            <c:idx val="1"/>
            <c:invertIfNegative val="0"/>
            <c:bubble3D val="0"/>
            <c:spPr>
              <a:solidFill>
                <a:srgbClr val="0099BB"/>
              </a:solidFill>
              <a:ln>
                <a:noFill/>
              </a:ln>
              <a:effectLst/>
            </c:spPr>
            <c:extLst>
              <c:ext xmlns:c16="http://schemas.microsoft.com/office/drawing/2014/chart" uri="{C3380CC4-5D6E-409C-BE32-E72D297353CC}">
                <c16:uniqueId val="{00000003-650B-4A2D-8F06-B24D064EBEF6}"/>
              </c:ext>
            </c:extLst>
          </c:dPt>
          <c:dPt>
            <c:idx val="2"/>
            <c:invertIfNegative val="0"/>
            <c:bubble3D val="0"/>
            <c:spPr>
              <a:solidFill>
                <a:srgbClr val="005A7D"/>
              </a:solidFill>
              <a:ln>
                <a:noFill/>
              </a:ln>
              <a:effectLst/>
            </c:spPr>
            <c:extLst>
              <c:ext xmlns:c16="http://schemas.microsoft.com/office/drawing/2014/chart" uri="{C3380CC4-5D6E-409C-BE32-E72D297353CC}">
                <c16:uniqueId val="{00000005-650B-4A2D-8F06-B24D064EBEF6}"/>
              </c:ext>
            </c:extLst>
          </c:dPt>
          <c:dPt>
            <c:idx val="3"/>
            <c:invertIfNegative val="0"/>
            <c:bubble3D val="0"/>
            <c:spPr>
              <a:solidFill>
                <a:srgbClr val="D81F26"/>
              </a:solidFill>
              <a:ln>
                <a:noFill/>
              </a:ln>
              <a:effectLst/>
            </c:spPr>
            <c:extLst>
              <c:ext xmlns:c16="http://schemas.microsoft.com/office/drawing/2014/chart" uri="{C3380CC4-5D6E-409C-BE32-E72D297353CC}">
                <c16:uniqueId val="{00000007-650B-4A2D-8F06-B24D064EBEF6}"/>
              </c:ext>
            </c:extLst>
          </c:dPt>
          <c:dLbls>
            <c:dLbl>
              <c:idx val="0"/>
              <c:layout>
                <c:manualLayout>
                  <c:x val="0"/>
                  <c:y val="2.50955607336282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0B-4A2D-8F06-B24D064EBEF6}"/>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Poppins" panose="00000500000000000000" pitchFamily="2" charset="0"/>
                    <a:ea typeface="+mn-ea"/>
                    <a:cs typeface="Poppins"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Age 25</c:v>
                </c:pt>
                <c:pt idx="1">
                  <c:v>Age 35</c:v>
                </c:pt>
                <c:pt idx="2">
                  <c:v>Age 45</c:v>
                </c:pt>
                <c:pt idx="3">
                  <c:v>Age 55</c:v>
                </c:pt>
              </c:strCache>
            </c:strRef>
          </c:cat>
          <c:val>
            <c:numRef>
              <c:f>Sheet1!$B$2:$B$5</c:f>
              <c:numCache>
                <c:formatCode>"$"#,##0_);[Red]\("$"#,##0\)</c:formatCode>
                <c:ptCount val="4"/>
                <c:pt idx="0">
                  <c:v>199149</c:v>
                </c:pt>
                <c:pt idx="1">
                  <c:v>100452</c:v>
                </c:pt>
                <c:pt idx="2">
                  <c:v>46204</c:v>
                </c:pt>
                <c:pt idx="3">
                  <c:v>16388</c:v>
                </c:pt>
              </c:numCache>
            </c:numRef>
          </c:val>
          <c:extLst>
            <c:ext xmlns:c16="http://schemas.microsoft.com/office/drawing/2014/chart" uri="{C3380CC4-5D6E-409C-BE32-E72D297353CC}">
              <c16:uniqueId val="{00000008-650B-4A2D-8F06-B24D064EBEF6}"/>
            </c:ext>
          </c:extLst>
        </c:ser>
        <c:dLbls>
          <c:showLegendKey val="0"/>
          <c:showVal val="0"/>
          <c:showCatName val="0"/>
          <c:showSerName val="0"/>
          <c:showPercent val="0"/>
          <c:showBubbleSize val="0"/>
        </c:dLbls>
        <c:gapWidth val="25"/>
        <c:overlap val="-27"/>
        <c:axId val="603658816"/>
        <c:axId val="603661728"/>
      </c:barChart>
      <c:catAx>
        <c:axId val="6036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lgn="ctr">
              <a:defRPr lang="en-US" sz="1200" b="0" i="0" u="none" strike="noStrike" kern="1200" baseline="0">
                <a:solidFill>
                  <a:schemeClr val="tx1"/>
                </a:solidFill>
                <a:latin typeface="Poppins SemiBold" panose="00000700000000000000" pitchFamily="2" charset="0"/>
                <a:ea typeface="+mn-ea"/>
                <a:cs typeface="Poppins SemiBold" panose="00000700000000000000" pitchFamily="2" charset="0"/>
              </a:defRPr>
            </a:pPr>
            <a:endParaRPr lang="en-US"/>
          </a:p>
        </c:txPr>
        <c:crossAx val="603661728"/>
        <c:crosses val="autoZero"/>
        <c:auto val="1"/>
        <c:lblAlgn val="ctr"/>
        <c:lblOffset val="100"/>
        <c:noMultiLvlLbl val="0"/>
      </c:catAx>
      <c:valAx>
        <c:axId val="603661728"/>
        <c:scaling>
          <c:orientation val="minMax"/>
          <c:max val="220000"/>
          <c:min val="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solidFill>
                <a:latin typeface="Poppins SemiBold" panose="00000700000000000000" pitchFamily="2" charset="0"/>
                <a:ea typeface="+mn-ea"/>
                <a:cs typeface="Poppins SemiBold" panose="00000700000000000000" pitchFamily="2" charset="0"/>
              </a:defRPr>
            </a:pPr>
            <a:endParaRPr lang="en-US"/>
          </a:p>
        </c:txPr>
        <c:crossAx val="603658816"/>
        <c:crosses val="autoZero"/>
        <c:crossBetween val="between"/>
        <c:majorUnit val="2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0.7483</cdr:x>
      <cdr:y>0.76281</cdr:y>
    </cdr:from>
    <cdr:to>
      <cdr:x>1</cdr:x>
      <cdr:y>0.81029</cdr:y>
    </cdr:to>
    <cdr:sp macro="" textlink="">
      <cdr:nvSpPr>
        <cdr:cNvPr id="2" name="TextBox 12">
          <a:extLst xmlns:a="http://schemas.openxmlformats.org/drawingml/2006/main">
            <a:ext uri="{FF2B5EF4-FFF2-40B4-BE49-F238E27FC236}">
              <a16:creationId xmlns:a16="http://schemas.microsoft.com/office/drawing/2014/main" id="{B3C7176A-175E-D670-A136-6753540977AD}"/>
            </a:ext>
          </a:extLst>
        </cdr:cNvPr>
        <cdr:cNvSpPr txBox="1"/>
      </cdr:nvSpPr>
      <cdr:spPr>
        <a:xfrm xmlns:a="http://schemas.openxmlformats.org/drawingml/2006/main">
          <a:off x="3066459" y="3811397"/>
          <a:ext cx="1031422" cy="237251"/>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xmlns:a="http://schemas.openxmlformats.org/drawingml/2006/main">
          <a:pPr marL="0" marR="0" indent="0" algn="ctr" defTabSz="914400" rtl="0" fontAlgn="auto" latinLnBrk="0" hangingPunct="0">
            <a:lnSpc>
              <a:spcPct val="100000"/>
            </a:lnSpc>
            <a:spcBef>
              <a:spcPts val="0"/>
            </a:spcBef>
            <a:spcAft>
              <a:spcPts val="0"/>
            </a:spcAft>
            <a:buClrTx/>
            <a:buSzTx/>
            <a:buFontTx/>
            <a:buNone/>
            <a:tabLst/>
          </a:pPr>
          <a:r>
            <a:rPr lang="en-US" sz="900" b="1" kern="1200" dirty="0">
              <a:solidFill>
                <a:schemeClr val="tx1"/>
              </a:solidFill>
              <a:latin typeface="Poppins SemiBold" panose="00000700000000000000" pitchFamily="2" charset="0"/>
              <a:cs typeface="Poppins SemiBold" panose="00000700000000000000" pitchFamily="2" charset="0"/>
            </a:rPr>
            <a:t>$66/month 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A886B7-3136-CA28-D613-AB37223CC9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CCC673-CC12-7FD5-9625-288B6D72A2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D8E42C-6D52-4581-A57F-A7CFCC0EFC5A}" type="datetimeFigureOut">
              <a:rPr lang="en-US" smtClean="0"/>
              <a:t>2/26/2026</a:t>
            </a:fld>
            <a:endParaRPr lang="en-US" dirty="0"/>
          </a:p>
        </p:txBody>
      </p:sp>
      <p:sp>
        <p:nvSpPr>
          <p:cNvPr id="4" name="Footer Placeholder 3">
            <a:extLst>
              <a:ext uri="{FF2B5EF4-FFF2-40B4-BE49-F238E27FC236}">
                <a16:creationId xmlns:a16="http://schemas.microsoft.com/office/drawing/2014/main" id="{C5CB75F5-B46E-1167-DE11-0A59218C67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24842E-1035-0046-EF35-B7E81BEE7A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7F474D-FC79-435D-97D7-8F242CFA1B73}" type="slidenum">
              <a:rPr lang="en-US" smtClean="0"/>
              <a:t>‹#›</a:t>
            </a:fld>
            <a:endParaRPr lang="en-US" dirty="0"/>
          </a:p>
        </p:txBody>
      </p:sp>
    </p:spTree>
    <p:extLst>
      <p:ext uri="{BB962C8B-B14F-4D97-AF65-F5344CB8AC3E}">
        <p14:creationId xmlns:p14="http://schemas.microsoft.com/office/powerpoint/2010/main" val="906988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9" name="Shape 87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880" name="Shape 8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8033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426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829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136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66612">
              <a:defRPr/>
            </a:pPr>
            <a:r>
              <a:rPr lang="en-US" dirty="0"/>
              <a:t>This is our crew of Financial Education Professionals covering the entire state of Missouri and all agencies. </a:t>
            </a:r>
            <a:r>
              <a:rPr lang="en-US"/>
              <a:t>Email/call your local territory financial education professional should you want to check out additional live presentations or webinars or need to set up a 1-on-1 to get a better idea of your eventual retirement paycheck, determine what you need to do to get on the right track and complete any associated transactions.</a:t>
            </a:r>
          </a:p>
          <a:p>
            <a:endParaRPr lang="en-US" dirty="0"/>
          </a:p>
        </p:txBody>
      </p:sp>
    </p:spTree>
    <p:extLst>
      <p:ext uri="{BB962C8B-B14F-4D97-AF65-F5344CB8AC3E}">
        <p14:creationId xmlns:p14="http://schemas.microsoft.com/office/powerpoint/2010/main" val="153070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66612">
              <a:defRPr/>
            </a:pPr>
            <a:r>
              <a:rPr lang="en-US" dirty="0"/>
              <a:t>The State of Missouri offers a supplemental Defined Contribution plan</a:t>
            </a:r>
            <a:r>
              <a:rPr lang="en-US" baseline="0" dirty="0"/>
              <a:t> called the State of Missouri Deferred Compensation Plan.  This is a plan that allows state of Missouri employees to voluntarily save additional money for their retirement.</a:t>
            </a:r>
            <a:r>
              <a:rPr lang="en-US" dirty="0"/>
              <a:t> </a:t>
            </a:r>
            <a:r>
              <a:rPr lang="en-US" baseline="0" dirty="0"/>
              <a:t>Contributions to the deferred compensation plan can be contributed either as a pre-tax contribution or as an after-tax contribution referred to as a Roth.  The deferred compensation plan offers employees flexibility to save according to what they determine their</a:t>
            </a:r>
            <a:r>
              <a:rPr lang="en-US" dirty="0"/>
              <a:t> </a:t>
            </a:r>
            <a:r>
              <a:rPr lang="en-US" baseline="0" dirty="0"/>
              <a:t>retirement income needs to be.   </a:t>
            </a:r>
            <a:endParaRPr lang="en-US" dirty="0"/>
          </a:p>
          <a:p>
            <a:endParaRPr lang="en-US" dirty="0"/>
          </a:p>
        </p:txBody>
      </p:sp>
    </p:spTree>
    <p:extLst>
      <p:ext uri="{BB962C8B-B14F-4D97-AF65-F5344CB8AC3E}">
        <p14:creationId xmlns:p14="http://schemas.microsoft.com/office/powerpoint/2010/main" val="319826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168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601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001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You may rollover eligible </a:t>
            </a:r>
            <a:r>
              <a:rPr lang="en-US" b="1" i="0" u="sng" dirty="0">
                <a:solidFill>
                  <a:srgbClr val="000000"/>
                </a:solidFill>
                <a:effectLst/>
                <a:latin typeface="Open Sans" panose="020B0606030504020204" pitchFamily="34" charset="0"/>
              </a:rPr>
              <a:t>before-tax</a:t>
            </a:r>
            <a:r>
              <a:rPr lang="en-US" b="0" i="0" dirty="0">
                <a:solidFill>
                  <a:srgbClr val="000000"/>
                </a:solidFill>
                <a:effectLst/>
                <a:latin typeface="Open Sans" panose="020B0606030504020204" pitchFamily="34" charset="0"/>
              </a:rPr>
              <a:t> distributions to the plan from qualified retirement plans, 401(a) plans, 401(k) plans, 403(b) plans, governmental 457 plans, traditional IRAs and BackDROP funds from MOSERS or MPERS.</a:t>
            </a:r>
          </a:p>
          <a:p>
            <a:pPr marL="0" marR="0" lvl="0" indent="0" algn="l" defTabSz="91440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panose="020B0606030504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panose="020B0606030504020204" pitchFamily="34" charset="0"/>
              </a:rPr>
              <a:t>You may also roll into the plan </a:t>
            </a:r>
            <a:r>
              <a:rPr lang="en-US" b="1" i="0" u="sng" dirty="0">
                <a:solidFill>
                  <a:srgbClr val="000000"/>
                </a:solidFill>
                <a:effectLst/>
                <a:latin typeface="Open Sans" panose="020B0606030504020204" pitchFamily="34" charset="0"/>
              </a:rPr>
              <a:t>after-tax</a:t>
            </a:r>
            <a:r>
              <a:rPr lang="en-US" b="0" i="0" dirty="0">
                <a:solidFill>
                  <a:srgbClr val="000000"/>
                </a:solidFill>
                <a:effectLst/>
                <a:latin typeface="Open Sans" panose="020B0606030504020204" pitchFamily="34" charset="0"/>
              </a:rPr>
              <a:t> (Roth) contributions from other 457, 401(k), or 403(b) plans that accept and provide recordkeeping for Roth assets. Roth IRA assets cannot be rolled to a 457 plan. </a:t>
            </a:r>
          </a:p>
          <a:p>
            <a:pPr marL="0" marR="0" lvl="0" indent="0" algn="l" defTabSz="914400" eaLnBrk="1" fontAlgn="auto" latinLnBrk="0" hangingPunct="1">
              <a:lnSpc>
                <a:spcPct val="100000"/>
              </a:lnSpc>
              <a:spcBef>
                <a:spcPts val="0"/>
              </a:spcBef>
              <a:spcAft>
                <a:spcPts val="0"/>
              </a:spcAft>
              <a:buClrTx/>
              <a:buSzTx/>
              <a:buFontTx/>
              <a:buNone/>
              <a:tabLst/>
              <a:defRPr/>
            </a:pPr>
            <a:endParaRPr lang="en-US" sz="1200" dirty="0">
              <a:solidFill>
                <a:schemeClr val="bg2">
                  <a:lumMod val="50000"/>
                </a:schemeClr>
              </a:solidFill>
              <a:latin typeface="Poppins Medium" panose="00000600000000000000" pitchFamily="2" charset="0"/>
              <a:cs typeface="Poppins Medium" panose="00000600000000000000" pitchFamily="2"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1200" dirty="0">
                <a:solidFill>
                  <a:schemeClr val="bg2">
                    <a:lumMod val="50000"/>
                  </a:schemeClr>
                </a:solidFill>
                <a:latin typeface="Poppins Medium" panose="00000600000000000000" pitchFamily="2" charset="0"/>
                <a:cs typeface="Poppins Medium" panose="00000600000000000000" pitchFamily="2" charset="0"/>
              </a:rPr>
              <a:t>Question for attendees: What is something you have noticed that has drastically increased in price this past year? Do not state the obvious….gas.</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3703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1338" y="757238"/>
            <a:ext cx="6719887" cy="3779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12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66526">
              <a:defRPr/>
            </a:pPr>
            <a:r>
              <a:rPr lang="en-US" dirty="0">
                <a:highlight>
                  <a:srgbClr val="FFFF00"/>
                </a:highlight>
                <a:latin typeface="Poppins Medium" panose="00000600000000000000" pitchFamily="2" charset="0"/>
                <a:cs typeface="Poppins Medium" panose="00000600000000000000" pitchFamily="2" charset="0"/>
              </a:rPr>
              <a:t>***What do we want to use for SS? Average income replacement at 62 or 67?</a:t>
            </a:r>
            <a:endParaRPr lang="en-US" dirty="0">
              <a:highlight>
                <a:srgbClr val="FFFF00"/>
              </a:highlight>
            </a:endParaRPr>
          </a:p>
        </p:txBody>
      </p:sp>
    </p:spTree>
    <p:extLst>
      <p:ext uri="{BB962C8B-B14F-4D97-AF65-F5344CB8AC3E}">
        <p14:creationId xmlns:p14="http://schemas.microsoft.com/office/powerpoint/2010/main" val="3299759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spcBef>
                <a:spcPts val="600"/>
              </a:spcBef>
              <a:spcAft>
                <a:spcPts val="600"/>
              </a:spcAft>
            </a:pPr>
            <a:r>
              <a:rPr lang="en-US" dirty="0"/>
              <a:t>If you save only </a:t>
            </a:r>
            <a:r>
              <a:rPr lang="en-US" b="1" dirty="0"/>
              <a:t>1% over 25 years </a:t>
            </a:r>
            <a:r>
              <a:rPr lang="en-US" dirty="0"/>
              <a:t>(</a:t>
            </a:r>
            <a:r>
              <a:rPr lang="en-US" b="1" dirty="0">
                <a:solidFill>
                  <a:srgbClr val="007E9A"/>
                </a:solidFill>
              </a:rPr>
              <a:t>starting salary of $38,000</a:t>
            </a:r>
            <a:r>
              <a:rPr lang="en-US" dirty="0"/>
              <a:t>), you could possibly retire with a balance of </a:t>
            </a:r>
            <a:r>
              <a:rPr lang="en-US" b="1" dirty="0"/>
              <a:t>only $24,643 </a:t>
            </a:r>
            <a:r>
              <a:rPr lang="en-US" dirty="0"/>
              <a:t>and replace only 2% of your income in retirement.*</a:t>
            </a:r>
          </a:p>
          <a:p>
            <a:pPr>
              <a:spcBef>
                <a:spcPts val="600"/>
              </a:spcBef>
              <a:spcAft>
                <a:spcPts val="600"/>
              </a:spcAft>
            </a:pPr>
            <a:endParaRPr lang="en-US" dirty="0"/>
          </a:p>
          <a:p>
            <a:pPr defTabSz="914318">
              <a:spcBef>
                <a:spcPts val="600"/>
              </a:spcBef>
              <a:spcAft>
                <a:spcPts val="600"/>
              </a:spcAft>
              <a:defRPr/>
            </a:pPr>
            <a:r>
              <a:rPr lang="en-US" i="1" dirty="0">
                <a:cs typeface="Duplicate Slab"/>
              </a:rPr>
              <a:t>*Assumes 6% return and 1.5% average annual salary increases while employed and a 4% return, 2% inflation and 25 Years in Retirement. Annual compounding and annual contribution limits will apply. </a:t>
            </a:r>
          </a:p>
          <a:p>
            <a:pPr>
              <a:spcBef>
                <a:spcPts val="600"/>
              </a:spcBef>
              <a:spcAft>
                <a:spcPts val="600"/>
              </a:spcAft>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B2B1009-6648-4E38-B8AE-AAB23413AC0C}" type="slidenum">
              <a:rPr lang="en-US" smtClean="0"/>
              <a:t>11</a:t>
            </a:fld>
            <a:endParaRPr lang="en-US" dirty="0"/>
          </a:p>
        </p:txBody>
      </p:sp>
    </p:spTree>
    <p:extLst>
      <p:ext uri="{BB962C8B-B14F-4D97-AF65-F5344CB8AC3E}">
        <p14:creationId xmlns:p14="http://schemas.microsoft.com/office/powerpoint/2010/main" val="1177094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A54A6F-41CA-7932-D02C-55509C46FCD5}"/>
              </a:ext>
            </a:extLst>
          </p:cNvPr>
          <p:cNvSpPr/>
          <p:nvPr userDrawn="1"/>
        </p:nvSpPr>
        <p:spPr>
          <a:xfrm>
            <a:off x="0" y="-90152"/>
            <a:ext cx="12192000" cy="707050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1"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36282B-E806-AF19-A7E5-A842DE624A36}"/>
              </a:ext>
            </a:extLst>
          </p:cNvPr>
          <p:cNvSpPr/>
          <p:nvPr userDrawn="1"/>
        </p:nvSpPr>
        <p:spPr>
          <a:xfrm>
            <a:off x="1" y="0"/>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94" name="Freeform: Shape 1"/>
          <p:cNvSpPr/>
          <p:nvPr/>
        </p:nvSpPr>
        <p:spPr>
          <a:xfrm flipH="1">
            <a:off x="6663032" y="0"/>
            <a:ext cx="5528968" cy="38340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470" y="140"/>
                </a:lnTo>
                <a:cubicBezTo>
                  <a:pt x="19381" y="2480"/>
                  <a:pt x="19901" y="4352"/>
                  <a:pt x="17964" y="6843"/>
                </a:cubicBezTo>
                <a:cubicBezTo>
                  <a:pt x="15749" y="9689"/>
                  <a:pt x="11940" y="8027"/>
                  <a:pt x="9963" y="9707"/>
                </a:cubicBezTo>
                <a:cubicBezTo>
                  <a:pt x="7987" y="11387"/>
                  <a:pt x="8516" y="15355"/>
                  <a:pt x="6339" y="17945"/>
                </a:cubicBezTo>
                <a:cubicBezTo>
                  <a:pt x="4571" y="20048"/>
                  <a:pt x="2132" y="19273"/>
                  <a:pt x="113" y="21470"/>
                </a:cubicBezTo>
                <a:lnTo>
                  <a:pt x="0" y="21600"/>
                </a:ln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
        <p:nvSpPr>
          <p:cNvPr id="198" name="Oval 6"/>
          <p:cNvSpPr/>
          <p:nvPr/>
        </p:nvSpPr>
        <p:spPr>
          <a:xfrm flipH="1">
            <a:off x="10674269" y="579024"/>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0" name="Oval 8"/>
          <p:cNvSpPr/>
          <p:nvPr/>
        </p:nvSpPr>
        <p:spPr>
          <a:xfrm flipH="1">
            <a:off x="3185256" y="5961744"/>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1" name="Freeform: Shape 9"/>
          <p:cNvSpPr/>
          <p:nvPr/>
        </p:nvSpPr>
        <p:spPr>
          <a:xfrm>
            <a:off x="6284817" y="630645"/>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202" name="Freeform: Shape 10"/>
          <p:cNvSpPr/>
          <p:nvPr/>
        </p:nvSpPr>
        <p:spPr>
          <a:xfrm>
            <a:off x="11050116" y="583783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203" name="Oval 11"/>
          <p:cNvSpPr/>
          <p:nvPr/>
        </p:nvSpPr>
        <p:spPr>
          <a:xfrm flipH="1">
            <a:off x="5607258" y="1775168"/>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4" name="Oval 12"/>
          <p:cNvSpPr/>
          <p:nvPr/>
        </p:nvSpPr>
        <p:spPr>
          <a:xfrm flipH="1">
            <a:off x="750500" y="6288859"/>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5" name="Oval 13"/>
          <p:cNvSpPr/>
          <p:nvPr/>
        </p:nvSpPr>
        <p:spPr>
          <a:xfrm flipH="1">
            <a:off x="11029044" y="4223984"/>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6" name="Freeform: Shape 14"/>
          <p:cNvSpPr/>
          <p:nvPr/>
        </p:nvSpPr>
        <p:spPr>
          <a:xfrm>
            <a:off x="11735654" y="2376060"/>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207"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0279E8-18B7-B6B8-5D41-517865D99E53}"/>
              </a:ext>
            </a:extLst>
          </p:cNvPr>
          <p:cNvSpPr/>
          <p:nvPr userDrawn="1"/>
        </p:nvSpPr>
        <p:spPr>
          <a:xfrm>
            <a:off x="1" y="0"/>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34" name="Rectangle 1"/>
          <p:cNvSpPr/>
          <p:nvPr/>
        </p:nvSpPr>
        <p:spPr>
          <a:xfrm flipH="1">
            <a:off x="-7" y="0"/>
            <a:ext cx="12192000" cy="2008090"/>
          </a:xfrm>
          <a:prstGeom prst="rect">
            <a:avLst/>
          </a:prstGeom>
          <a:gradFill>
            <a:gsLst>
              <a:gs pos="0">
                <a:srgbClr val="142135"/>
              </a:gs>
              <a:gs pos="100000">
                <a:srgbClr val="1A6B8A"/>
              </a:gs>
            </a:gsLst>
            <a:lin ang="5400000"/>
          </a:gradFill>
          <a:ln w="12700">
            <a:miter lim="400000"/>
          </a:ln>
        </p:spPr>
        <p:txBody>
          <a:bodyPr lIns="45719" rIns="45719" anchor="ctr"/>
          <a:lstStyle/>
          <a:p>
            <a:endParaRPr dirty="0"/>
          </a:p>
        </p:txBody>
      </p:sp>
      <p:sp>
        <p:nvSpPr>
          <p:cNvPr id="440" name="Oval 8"/>
          <p:cNvSpPr/>
          <p:nvPr/>
        </p:nvSpPr>
        <p:spPr>
          <a:xfrm flipH="1">
            <a:off x="10674269" y="579024"/>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441" name="Oval 9"/>
          <p:cNvSpPr/>
          <p:nvPr/>
        </p:nvSpPr>
        <p:spPr>
          <a:xfrm flipH="1">
            <a:off x="11285220" y="326639"/>
            <a:ext cx="608013" cy="60801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442" name="Oval 10"/>
          <p:cNvSpPr/>
          <p:nvPr/>
        </p:nvSpPr>
        <p:spPr>
          <a:xfrm flipH="1">
            <a:off x="2099270" y="254731"/>
            <a:ext cx="204581" cy="204581"/>
          </a:xfrm>
          <a:prstGeom prst="ellipse">
            <a:avLst/>
          </a:prstGeom>
          <a:gradFill>
            <a:gsLst>
              <a:gs pos="0">
                <a:srgbClr val="FFFFFF">
                  <a:alpha val="64999"/>
                </a:srgbClr>
              </a:gs>
              <a:gs pos="100000">
                <a:srgbClr val="FFFFFF"/>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443" name="Oval 11"/>
          <p:cNvSpPr/>
          <p:nvPr/>
        </p:nvSpPr>
        <p:spPr>
          <a:xfrm flipH="1">
            <a:off x="919879" y="3428998"/>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444" name="Freeform: Shape 12"/>
          <p:cNvSpPr/>
          <p:nvPr/>
        </p:nvSpPr>
        <p:spPr>
          <a:xfrm>
            <a:off x="469039" y="115162"/>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445" name="Freeform: Shape 13"/>
          <p:cNvSpPr/>
          <p:nvPr/>
        </p:nvSpPr>
        <p:spPr>
          <a:xfrm>
            <a:off x="11784587" y="6032265"/>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446" name="Oval 14"/>
          <p:cNvSpPr/>
          <p:nvPr/>
        </p:nvSpPr>
        <p:spPr>
          <a:xfrm flipH="1">
            <a:off x="8177752" y="5297935"/>
            <a:ext cx="51620"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447" name="Oval 15"/>
          <p:cNvSpPr/>
          <p:nvPr/>
        </p:nvSpPr>
        <p:spPr>
          <a:xfrm flipH="1">
            <a:off x="6070189" y="5980646"/>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Tree>
    <p:extLst>
      <p:ext uri="{BB962C8B-B14F-4D97-AF65-F5344CB8AC3E}">
        <p14:creationId xmlns:p14="http://schemas.microsoft.com/office/powerpoint/2010/main" val="5025030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57B6E6-5E81-3DB7-46B7-7386FF2A7D50}"/>
              </a:ext>
            </a:extLst>
          </p:cNvPr>
          <p:cNvSpPr/>
          <p:nvPr userDrawn="1"/>
        </p:nvSpPr>
        <p:spPr>
          <a:xfrm>
            <a:off x="1" y="0"/>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690" name="Freeform: Shape 10"/>
          <p:cNvSpPr/>
          <p:nvPr/>
        </p:nvSpPr>
        <p:spPr>
          <a:xfrm flipH="1" flipV="1">
            <a:off x="3359172" y="732875"/>
            <a:ext cx="8832827" cy="61251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470" y="140"/>
                </a:lnTo>
                <a:cubicBezTo>
                  <a:pt x="19381" y="2480"/>
                  <a:pt x="19901" y="4352"/>
                  <a:pt x="17964" y="6843"/>
                </a:cubicBezTo>
                <a:cubicBezTo>
                  <a:pt x="15749" y="9689"/>
                  <a:pt x="11940" y="8027"/>
                  <a:pt x="9963" y="9707"/>
                </a:cubicBezTo>
                <a:cubicBezTo>
                  <a:pt x="7987" y="11387"/>
                  <a:pt x="8516" y="15355"/>
                  <a:pt x="6339" y="17945"/>
                </a:cubicBezTo>
                <a:cubicBezTo>
                  <a:pt x="4571" y="20048"/>
                  <a:pt x="2132" y="19273"/>
                  <a:pt x="113" y="21470"/>
                </a:cubicBezTo>
                <a:lnTo>
                  <a:pt x="0" y="21600"/>
                </a:lnTo>
                <a:close/>
              </a:path>
            </a:pathLst>
          </a:custGeom>
          <a:solidFill>
            <a:srgbClr val="1A6B8A"/>
          </a:solidFill>
          <a:ln w="12700">
            <a:miter lim="400000"/>
          </a:ln>
        </p:spPr>
        <p:txBody>
          <a:bodyPr lIns="45719" rIns="45719" anchor="ctr"/>
          <a:lstStyle/>
          <a:p>
            <a:pPr algn="ctr">
              <a:defRPr>
                <a:solidFill>
                  <a:srgbClr val="FFFFFF"/>
                </a:solidFill>
              </a:defRPr>
            </a:pPr>
            <a:endParaRPr dirty="0"/>
          </a:p>
        </p:txBody>
      </p:sp>
      <p:sp>
        <p:nvSpPr>
          <p:cNvPr id="695" name="Oval 12"/>
          <p:cNvSpPr/>
          <p:nvPr/>
        </p:nvSpPr>
        <p:spPr>
          <a:xfrm flipH="1">
            <a:off x="1707926" y="893771"/>
            <a:ext cx="204581" cy="204581"/>
          </a:xfrm>
          <a:prstGeom prst="ellipse">
            <a:avLst/>
          </a:prstGeom>
          <a:gradFill>
            <a:gsLst>
              <a:gs pos="0">
                <a:srgbClr val="FFFFFF">
                  <a:alpha val="64999"/>
                </a:srgbClr>
              </a:gs>
              <a:gs pos="100000">
                <a:srgbClr val="FFFFFF"/>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696" name="Oval 13"/>
          <p:cNvSpPr/>
          <p:nvPr/>
        </p:nvSpPr>
        <p:spPr>
          <a:xfrm flipH="1">
            <a:off x="9327401" y="2392204"/>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697" name="Oval 14"/>
          <p:cNvSpPr/>
          <p:nvPr/>
        </p:nvSpPr>
        <p:spPr>
          <a:xfrm flipH="1">
            <a:off x="9863905" y="4761739"/>
            <a:ext cx="51621" cy="51621"/>
          </a:xfrm>
          <a:prstGeom prst="ellipse">
            <a:avLst/>
          </a:prstGeom>
          <a:solidFill>
            <a:srgbClr val="FFFFFF"/>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698" name="Oval 15"/>
          <p:cNvSpPr/>
          <p:nvPr/>
        </p:nvSpPr>
        <p:spPr>
          <a:xfrm flipH="1">
            <a:off x="10572676" y="322983"/>
            <a:ext cx="409893" cy="409893"/>
          </a:xfrm>
          <a:prstGeom prst="ellipse">
            <a:avLst/>
          </a:prstGeom>
          <a:gradFill>
            <a:gsLst>
              <a:gs pos="0">
                <a:schemeClr val="accent1">
                  <a:alpha val="75000"/>
                </a:schemeClr>
              </a:gs>
              <a:gs pos="100000">
                <a:schemeClr val="accent1"/>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699" name="Oval 16"/>
          <p:cNvSpPr/>
          <p:nvPr/>
        </p:nvSpPr>
        <p:spPr>
          <a:xfrm flipH="1">
            <a:off x="518164" y="6047961"/>
            <a:ext cx="608013" cy="60801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01" name="Freeform: Shape 18"/>
          <p:cNvSpPr/>
          <p:nvPr/>
        </p:nvSpPr>
        <p:spPr>
          <a:xfrm>
            <a:off x="469039" y="115162"/>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702" name="Freeform: Shape 19"/>
          <p:cNvSpPr/>
          <p:nvPr/>
        </p:nvSpPr>
        <p:spPr>
          <a:xfrm>
            <a:off x="11513149" y="1440360"/>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704"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1836963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DD84FD-D852-2472-D0F6-AECD8F4F0403}"/>
              </a:ext>
            </a:extLst>
          </p:cNvPr>
          <p:cNvSpPr/>
          <p:nvPr userDrawn="1"/>
        </p:nvSpPr>
        <p:spPr>
          <a:xfrm>
            <a:off x="1" y="0"/>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94" name="Freeform: Shape 1"/>
          <p:cNvSpPr/>
          <p:nvPr/>
        </p:nvSpPr>
        <p:spPr>
          <a:xfrm flipH="1" flipV="1">
            <a:off x="7639738" y="3026613"/>
            <a:ext cx="4552261" cy="38340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470" y="140"/>
                </a:lnTo>
                <a:cubicBezTo>
                  <a:pt x="19381" y="2480"/>
                  <a:pt x="19901" y="4352"/>
                  <a:pt x="17964" y="6843"/>
                </a:cubicBezTo>
                <a:cubicBezTo>
                  <a:pt x="15749" y="9689"/>
                  <a:pt x="11940" y="8027"/>
                  <a:pt x="9963" y="9707"/>
                </a:cubicBezTo>
                <a:cubicBezTo>
                  <a:pt x="7987" y="11387"/>
                  <a:pt x="8516" y="15355"/>
                  <a:pt x="6339" y="17945"/>
                </a:cubicBezTo>
                <a:cubicBezTo>
                  <a:pt x="4571" y="20048"/>
                  <a:pt x="2132" y="19273"/>
                  <a:pt x="113" y="21470"/>
                </a:cubicBezTo>
                <a:lnTo>
                  <a:pt x="0" y="21600"/>
                </a:ln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
        <p:nvSpPr>
          <p:cNvPr id="198" name="Oval 6"/>
          <p:cNvSpPr/>
          <p:nvPr/>
        </p:nvSpPr>
        <p:spPr>
          <a:xfrm flipH="1">
            <a:off x="10674269" y="579024"/>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2" name="Freeform: Shape 10"/>
          <p:cNvSpPr/>
          <p:nvPr/>
        </p:nvSpPr>
        <p:spPr>
          <a:xfrm>
            <a:off x="11050116" y="583783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203" name="Oval 11"/>
          <p:cNvSpPr/>
          <p:nvPr/>
        </p:nvSpPr>
        <p:spPr>
          <a:xfrm flipH="1">
            <a:off x="5607258" y="1775168"/>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4" name="Oval 12"/>
          <p:cNvSpPr/>
          <p:nvPr/>
        </p:nvSpPr>
        <p:spPr>
          <a:xfrm flipH="1">
            <a:off x="750500" y="6288859"/>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5" name="Oval 13"/>
          <p:cNvSpPr/>
          <p:nvPr/>
        </p:nvSpPr>
        <p:spPr>
          <a:xfrm flipH="1">
            <a:off x="11029044" y="4223984"/>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06" name="Freeform: Shape 14"/>
          <p:cNvSpPr/>
          <p:nvPr/>
        </p:nvSpPr>
        <p:spPr>
          <a:xfrm>
            <a:off x="11735654" y="2376060"/>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207"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338844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D1C6C9-C416-66DA-1E6E-CFE6A646E1F9}"/>
              </a:ext>
            </a:extLst>
          </p:cNvPr>
          <p:cNvSpPr/>
          <p:nvPr userDrawn="1"/>
        </p:nvSpPr>
        <p:spPr>
          <a:xfrm>
            <a:off x="0" y="-90152"/>
            <a:ext cx="12192000" cy="7070501"/>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59" name="Picture Placeholder 5"/>
          <p:cNvSpPr>
            <a:spLocks noGrp="1"/>
          </p:cNvSpPr>
          <p:nvPr>
            <p:ph type="pic" sz="half" idx="21"/>
          </p:nvPr>
        </p:nvSpPr>
        <p:spPr>
          <a:xfrm>
            <a:off x="6433629" y="1094609"/>
            <a:ext cx="4606625" cy="4668781"/>
          </a:xfrm>
          <a:prstGeom prst="rect">
            <a:avLst/>
          </a:prstGeom>
        </p:spPr>
        <p:txBody>
          <a:bodyPr lIns="91439" rIns="91439">
            <a:noAutofit/>
          </a:bodyPr>
          <a:lstStyle/>
          <a:p>
            <a:endParaRPr dirty="0"/>
          </a:p>
        </p:txBody>
      </p:sp>
      <p:sp>
        <p:nvSpPr>
          <p:cNvPr id="60" name="Freeform: Shape 10"/>
          <p:cNvSpPr/>
          <p:nvPr/>
        </p:nvSpPr>
        <p:spPr>
          <a:xfrm>
            <a:off x="498066" y="785751"/>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61" name="Freeform: Shape 11"/>
          <p:cNvSpPr/>
          <p:nvPr/>
        </p:nvSpPr>
        <p:spPr>
          <a:xfrm>
            <a:off x="11412810" y="3888876"/>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62" name="Freeform: Shape 12"/>
          <p:cNvSpPr/>
          <p:nvPr/>
        </p:nvSpPr>
        <p:spPr>
          <a:xfrm>
            <a:off x="6666638" y="5763388"/>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63" name="Freeform: Shape 14"/>
          <p:cNvSpPr/>
          <p:nvPr/>
        </p:nvSpPr>
        <p:spPr>
          <a:xfrm>
            <a:off x="10487247" y="168037"/>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64"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8" name="Rectangle 1"/>
          <p:cNvSpPr/>
          <p:nvPr/>
        </p:nvSpPr>
        <p:spPr>
          <a:xfrm flipH="1">
            <a:off x="-6" y="-3"/>
            <a:ext cx="12192000" cy="6858004"/>
          </a:xfrm>
          <a:prstGeom prst="rect">
            <a:avLst/>
          </a:prstGeom>
          <a:gradFill>
            <a:gsLst>
              <a:gs pos="0">
                <a:srgbClr val="142135"/>
              </a:gs>
              <a:gs pos="100000">
                <a:srgbClr val="1A6B8A"/>
              </a:gs>
            </a:gsLst>
            <a:lin ang="5400000"/>
          </a:gradFill>
          <a:ln w="12700">
            <a:miter lim="400000"/>
          </a:ln>
        </p:spPr>
        <p:txBody>
          <a:bodyPr lIns="45719" rIns="45719" anchor="ctr"/>
          <a:lstStyle/>
          <a:p>
            <a:endParaRPr dirty="0"/>
          </a:p>
        </p:txBody>
      </p:sp>
      <p:sp>
        <p:nvSpPr>
          <p:cNvPr id="19" name="Freeform: Shape 16"/>
          <p:cNvSpPr/>
          <p:nvPr/>
        </p:nvSpPr>
        <p:spPr>
          <a:xfrm>
            <a:off x="0" y="-2"/>
            <a:ext cx="12192000" cy="5015694"/>
          </a:xfrm>
          <a:custGeom>
            <a:avLst/>
            <a:gdLst/>
            <a:ahLst/>
            <a:cxnLst>
              <a:cxn ang="0">
                <a:pos x="wd2" y="hd2"/>
              </a:cxn>
              <a:cxn ang="5400000">
                <a:pos x="wd2" y="hd2"/>
              </a:cxn>
              <a:cxn ang="10800000">
                <a:pos x="wd2" y="hd2"/>
              </a:cxn>
              <a:cxn ang="16200000">
                <a:pos x="wd2" y="hd2"/>
              </a:cxn>
            </a:cxnLst>
            <a:rect l="0" t="0" r="r" b="b"/>
            <a:pathLst>
              <a:path w="21600" h="21346" extrusionOk="0">
                <a:moveTo>
                  <a:pt x="0" y="0"/>
                </a:moveTo>
                <a:lnTo>
                  <a:pt x="21600" y="0"/>
                </a:lnTo>
                <a:lnTo>
                  <a:pt x="21600" y="10244"/>
                </a:lnTo>
                <a:lnTo>
                  <a:pt x="21473" y="10572"/>
                </a:lnTo>
                <a:cubicBezTo>
                  <a:pt x="21024" y="11629"/>
                  <a:pt x="20259" y="12597"/>
                  <a:pt x="18997" y="12238"/>
                </a:cubicBezTo>
                <a:cubicBezTo>
                  <a:pt x="16474" y="11522"/>
                  <a:pt x="16152" y="16335"/>
                  <a:pt x="14379" y="16538"/>
                </a:cubicBezTo>
                <a:cubicBezTo>
                  <a:pt x="12606" y="16741"/>
                  <a:pt x="11746" y="12943"/>
                  <a:pt x="10348" y="13606"/>
                </a:cubicBezTo>
                <a:cubicBezTo>
                  <a:pt x="8950" y="14269"/>
                  <a:pt x="8374" y="19488"/>
                  <a:pt x="5680" y="18037"/>
                </a:cubicBezTo>
                <a:cubicBezTo>
                  <a:pt x="2986" y="16586"/>
                  <a:pt x="3877" y="19375"/>
                  <a:pt x="1819" y="20993"/>
                </a:cubicBezTo>
                <a:cubicBezTo>
                  <a:pt x="1047" y="21600"/>
                  <a:pt x="551" y="21309"/>
                  <a:pt x="136" y="20972"/>
                </a:cubicBezTo>
                <a:lnTo>
                  <a:pt x="0" y="20858"/>
                </a:lnTo>
                <a:close/>
              </a:path>
            </a:pathLst>
          </a:custGeom>
          <a:solidFill>
            <a:srgbClr val="FFFFFF">
              <a:alpha val="10000"/>
            </a:srgbClr>
          </a:solidFill>
          <a:ln w="12700">
            <a:miter lim="400000"/>
          </a:ln>
        </p:spPr>
        <p:txBody>
          <a:bodyPr lIns="45719" rIns="45719" anchor="ctr"/>
          <a:lstStyle/>
          <a:p>
            <a:pPr algn="ctr">
              <a:defRPr>
                <a:solidFill>
                  <a:srgbClr val="FFFFFF"/>
                </a:solidFill>
              </a:defRPr>
            </a:pPr>
            <a:endParaRPr dirty="0"/>
          </a:p>
        </p:txBody>
      </p:sp>
      <p:sp>
        <p:nvSpPr>
          <p:cNvPr id="22" name="Oval 7"/>
          <p:cNvSpPr/>
          <p:nvPr/>
        </p:nvSpPr>
        <p:spPr>
          <a:xfrm flipH="1">
            <a:off x="7110619" y="874083"/>
            <a:ext cx="204581" cy="204581"/>
          </a:xfrm>
          <a:prstGeom prst="ellipse">
            <a:avLst/>
          </a:prstGeom>
          <a:gradFill>
            <a:gsLst>
              <a:gs pos="0">
                <a:srgbClr val="FFFFFF">
                  <a:alpha val="64999"/>
                </a:srgbClr>
              </a:gs>
              <a:gs pos="100000">
                <a:srgbClr val="FFFFFF"/>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3" name="Oval 8"/>
          <p:cNvSpPr/>
          <p:nvPr/>
        </p:nvSpPr>
        <p:spPr>
          <a:xfrm flipH="1">
            <a:off x="9327401" y="2392204"/>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4" name="Oval 9"/>
          <p:cNvSpPr/>
          <p:nvPr/>
        </p:nvSpPr>
        <p:spPr>
          <a:xfrm flipH="1">
            <a:off x="9863905" y="4761739"/>
            <a:ext cx="51621" cy="51621"/>
          </a:xfrm>
          <a:prstGeom prst="ellipse">
            <a:avLst/>
          </a:prstGeom>
          <a:solidFill>
            <a:srgbClr val="FFFFFF"/>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6" name="Oval 11"/>
          <p:cNvSpPr/>
          <p:nvPr/>
        </p:nvSpPr>
        <p:spPr>
          <a:xfrm flipH="1">
            <a:off x="8289930" y="5534026"/>
            <a:ext cx="608013" cy="60801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7" name="Oval 12"/>
          <p:cNvSpPr/>
          <p:nvPr/>
        </p:nvSpPr>
        <p:spPr>
          <a:xfrm flipH="1">
            <a:off x="1197854" y="2911780"/>
            <a:ext cx="563863" cy="56386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8" name="Oval 13"/>
          <p:cNvSpPr/>
          <p:nvPr/>
        </p:nvSpPr>
        <p:spPr>
          <a:xfrm flipH="1">
            <a:off x="11475639" y="3027766"/>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30" name="Oval 15"/>
          <p:cNvSpPr/>
          <p:nvPr/>
        </p:nvSpPr>
        <p:spPr>
          <a:xfrm flipH="1">
            <a:off x="623887" y="5390800"/>
            <a:ext cx="608013" cy="608013"/>
          </a:xfrm>
          <a:prstGeom prst="ellipse">
            <a:avLst/>
          </a:prstGeom>
          <a:gradFill>
            <a:gsLst>
              <a:gs pos="0">
                <a:srgbClr val="FFFFFF">
                  <a:alpha val="75000"/>
                </a:srgbClr>
              </a:gs>
              <a:gs pos="100000">
                <a:srgbClr val="FFFFFF"/>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31" name="Freeform: Shape 25"/>
          <p:cNvSpPr/>
          <p:nvPr/>
        </p:nvSpPr>
        <p:spPr>
          <a:xfrm rot="16200000">
            <a:off x="469039" y="115162"/>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32" name="Freeform: Shape 26"/>
          <p:cNvSpPr/>
          <p:nvPr/>
        </p:nvSpPr>
        <p:spPr>
          <a:xfrm rot="16200000">
            <a:off x="11455092" y="115163"/>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33"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4" name="Rectangle 4">
            <a:extLst>
              <a:ext uri="{FF2B5EF4-FFF2-40B4-BE49-F238E27FC236}">
                <a16:creationId xmlns:a16="http://schemas.microsoft.com/office/drawing/2014/main" id="{A09588E0-AACA-E81C-BC80-FAFAFAE9EDA6}"/>
              </a:ext>
            </a:extLst>
          </p:cNvPr>
          <p:cNvSpPr/>
          <p:nvPr userDrawn="1"/>
        </p:nvSpPr>
        <p:spPr>
          <a:xfrm flipH="1">
            <a:off x="0" y="-4"/>
            <a:ext cx="12192000" cy="6858004"/>
          </a:xfrm>
          <a:prstGeom prst="rect">
            <a:avLst/>
          </a:prstGeom>
          <a:gradFill>
            <a:gsLst>
              <a:gs pos="0">
                <a:srgbClr val="005A7D"/>
              </a:gs>
              <a:gs pos="100000">
                <a:srgbClr val="005A7D"/>
              </a:gs>
            </a:gsLst>
            <a:lin ang="5400000"/>
          </a:gradFill>
          <a:ln w="12700">
            <a:miter lim="400000"/>
          </a:ln>
        </p:spPr>
        <p:txBody>
          <a:bodyPr lIns="45719" rIns="45719" anchor="ctr"/>
          <a:lstStyle/>
          <a:p>
            <a:endParaRPr dirty="0"/>
          </a:p>
        </p:txBody>
      </p:sp>
      <p:sp>
        <p:nvSpPr>
          <p:cNvPr id="19" name="Freeform: Shape 16"/>
          <p:cNvSpPr/>
          <p:nvPr/>
        </p:nvSpPr>
        <p:spPr>
          <a:xfrm>
            <a:off x="0" y="0"/>
            <a:ext cx="12192000" cy="3052354"/>
          </a:xfrm>
          <a:custGeom>
            <a:avLst/>
            <a:gdLst/>
            <a:ahLst/>
            <a:cxnLst>
              <a:cxn ang="0">
                <a:pos x="wd2" y="hd2"/>
              </a:cxn>
              <a:cxn ang="5400000">
                <a:pos x="wd2" y="hd2"/>
              </a:cxn>
              <a:cxn ang="10800000">
                <a:pos x="wd2" y="hd2"/>
              </a:cxn>
              <a:cxn ang="16200000">
                <a:pos x="wd2" y="hd2"/>
              </a:cxn>
            </a:cxnLst>
            <a:rect l="0" t="0" r="r" b="b"/>
            <a:pathLst>
              <a:path w="21600" h="21346" extrusionOk="0">
                <a:moveTo>
                  <a:pt x="0" y="0"/>
                </a:moveTo>
                <a:lnTo>
                  <a:pt x="21600" y="0"/>
                </a:lnTo>
                <a:lnTo>
                  <a:pt x="21600" y="10244"/>
                </a:lnTo>
                <a:lnTo>
                  <a:pt x="21473" y="10572"/>
                </a:lnTo>
                <a:cubicBezTo>
                  <a:pt x="21024" y="11629"/>
                  <a:pt x="20259" y="12597"/>
                  <a:pt x="18997" y="12238"/>
                </a:cubicBezTo>
                <a:cubicBezTo>
                  <a:pt x="16474" y="11522"/>
                  <a:pt x="16152" y="16335"/>
                  <a:pt x="14379" y="16538"/>
                </a:cubicBezTo>
                <a:cubicBezTo>
                  <a:pt x="12606" y="16741"/>
                  <a:pt x="11746" y="12943"/>
                  <a:pt x="10348" y="13606"/>
                </a:cubicBezTo>
                <a:cubicBezTo>
                  <a:pt x="8950" y="14269"/>
                  <a:pt x="8374" y="19488"/>
                  <a:pt x="5680" y="18037"/>
                </a:cubicBezTo>
                <a:cubicBezTo>
                  <a:pt x="2986" y="16586"/>
                  <a:pt x="3877" y="19375"/>
                  <a:pt x="1819" y="20993"/>
                </a:cubicBezTo>
                <a:cubicBezTo>
                  <a:pt x="1047" y="21600"/>
                  <a:pt x="551" y="21309"/>
                  <a:pt x="136" y="20972"/>
                </a:cubicBezTo>
                <a:lnTo>
                  <a:pt x="0" y="20858"/>
                </a:lnTo>
                <a:close/>
              </a:path>
            </a:pathLst>
          </a:custGeom>
          <a:solidFill>
            <a:srgbClr val="FFFFFF">
              <a:alpha val="10000"/>
            </a:srgbClr>
          </a:solidFill>
          <a:ln w="12700">
            <a:miter lim="400000"/>
          </a:ln>
        </p:spPr>
        <p:txBody>
          <a:bodyPr lIns="45719" rIns="45719" anchor="ctr"/>
          <a:lstStyle/>
          <a:p>
            <a:pPr algn="ctr">
              <a:defRPr>
                <a:solidFill>
                  <a:srgbClr val="FFFFFF"/>
                </a:solidFill>
              </a:defRPr>
            </a:pPr>
            <a:endParaRPr dirty="0"/>
          </a:p>
        </p:txBody>
      </p:sp>
      <p:sp>
        <p:nvSpPr>
          <p:cNvPr id="22" name="Oval 7"/>
          <p:cNvSpPr/>
          <p:nvPr/>
        </p:nvSpPr>
        <p:spPr>
          <a:xfrm flipH="1">
            <a:off x="6834372" y="2239244"/>
            <a:ext cx="204581" cy="204581"/>
          </a:xfrm>
          <a:prstGeom prst="ellipse">
            <a:avLst/>
          </a:prstGeom>
          <a:gradFill>
            <a:gsLst>
              <a:gs pos="0">
                <a:srgbClr val="FFFFFF">
                  <a:alpha val="64999"/>
                </a:srgbClr>
              </a:gs>
              <a:gs pos="100000">
                <a:srgbClr val="FFFFFF"/>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3" name="Oval 8"/>
          <p:cNvSpPr/>
          <p:nvPr/>
        </p:nvSpPr>
        <p:spPr>
          <a:xfrm flipH="1">
            <a:off x="9327401" y="2392204"/>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4" name="Oval 9"/>
          <p:cNvSpPr/>
          <p:nvPr/>
        </p:nvSpPr>
        <p:spPr>
          <a:xfrm flipH="1">
            <a:off x="9863905" y="4761739"/>
            <a:ext cx="51621" cy="51621"/>
          </a:xfrm>
          <a:prstGeom prst="ellipse">
            <a:avLst/>
          </a:prstGeom>
          <a:solidFill>
            <a:srgbClr val="FFFFFF"/>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5" name="Oval 10"/>
          <p:cNvSpPr/>
          <p:nvPr/>
        </p:nvSpPr>
        <p:spPr>
          <a:xfrm flipH="1">
            <a:off x="3179098" y="801163"/>
            <a:ext cx="409893" cy="409893"/>
          </a:xfrm>
          <a:prstGeom prst="ellipse">
            <a:avLst/>
          </a:prstGeom>
          <a:gradFill>
            <a:gsLst>
              <a:gs pos="0">
                <a:schemeClr val="accent1">
                  <a:alpha val="75000"/>
                </a:schemeClr>
              </a:gs>
              <a:gs pos="100000">
                <a:schemeClr val="accent1"/>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6" name="Oval 11"/>
          <p:cNvSpPr/>
          <p:nvPr/>
        </p:nvSpPr>
        <p:spPr>
          <a:xfrm flipH="1">
            <a:off x="8289930" y="5534026"/>
            <a:ext cx="608013" cy="60801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8" name="Oval 13"/>
          <p:cNvSpPr/>
          <p:nvPr/>
        </p:nvSpPr>
        <p:spPr>
          <a:xfrm flipH="1">
            <a:off x="11475639" y="3027766"/>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29" name="Oval 14"/>
          <p:cNvSpPr/>
          <p:nvPr/>
        </p:nvSpPr>
        <p:spPr>
          <a:xfrm flipH="1">
            <a:off x="5319249" y="4862569"/>
            <a:ext cx="184945" cy="184945"/>
          </a:xfrm>
          <a:prstGeom prst="ellipse">
            <a:avLst/>
          </a:prstGeom>
          <a:solidFill>
            <a:srgbClr val="FFFFFF"/>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30" name="Oval 15"/>
          <p:cNvSpPr/>
          <p:nvPr/>
        </p:nvSpPr>
        <p:spPr>
          <a:xfrm flipH="1">
            <a:off x="623887" y="5390800"/>
            <a:ext cx="608013" cy="608013"/>
          </a:xfrm>
          <a:prstGeom prst="ellipse">
            <a:avLst/>
          </a:prstGeom>
          <a:gradFill>
            <a:gsLst>
              <a:gs pos="0">
                <a:srgbClr val="FFFFFF">
                  <a:alpha val="75000"/>
                </a:srgbClr>
              </a:gs>
              <a:gs pos="100000">
                <a:srgbClr val="FFFFFF"/>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31" name="Freeform: Shape 25"/>
          <p:cNvSpPr/>
          <p:nvPr/>
        </p:nvSpPr>
        <p:spPr>
          <a:xfrm rot="16200000">
            <a:off x="469039" y="115162"/>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32" name="Freeform: Shape 26"/>
          <p:cNvSpPr/>
          <p:nvPr/>
        </p:nvSpPr>
        <p:spPr>
          <a:xfrm rot="16200000">
            <a:off x="11455092" y="115163"/>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33"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9456400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514DB0-F184-F9AE-9C54-3F2650C376E9}"/>
              </a:ext>
            </a:extLst>
          </p:cNvPr>
          <p:cNvSpPr/>
          <p:nvPr userDrawn="1"/>
        </p:nvSpPr>
        <p:spPr>
          <a:xfrm>
            <a:off x="0" y="1"/>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 name="Freeform: Shape 1">
            <a:extLst>
              <a:ext uri="{FF2B5EF4-FFF2-40B4-BE49-F238E27FC236}">
                <a16:creationId xmlns:a16="http://schemas.microsoft.com/office/drawing/2014/main" id="{BE942FE8-9C3A-785E-3F08-0587EA5E4BFA}"/>
              </a:ext>
            </a:extLst>
          </p:cNvPr>
          <p:cNvSpPr/>
          <p:nvPr userDrawn="1"/>
        </p:nvSpPr>
        <p:spPr>
          <a:xfrm rot="16200000" flipH="1">
            <a:off x="5510061" y="200220"/>
            <a:ext cx="1171880" cy="12191997"/>
          </a:xfrm>
          <a:custGeom>
            <a:avLst/>
            <a:gdLst/>
            <a:ahLst/>
            <a:cxnLst>
              <a:cxn ang="0">
                <a:pos x="wd2" y="hd2"/>
              </a:cxn>
              <a:cxn ang="5400000">
                <a:pos x="wd2" y="hd2"/>
              </a:cxn>
              <a:cxn ang="10800000">
                <a:pos x="wd2" y="hd2"/>
              </a:cxn>
              <a:cxn ang="16200000">
                <a:pos x="wd2" y="hd2"/>
              </a:cxn>
            </a:cxnLst>
            <a:rect l="0" t="0" r="r" b="b"/>
            <a:pathLst>
              <a:path w="21408" h="21600" extrusionOk="0">
                <a:moveTo>
                  <a:pt x="83" y="0"/>
                </a:moveTo>
                <a:lnTo>
                  <a:pt x="21408" y="0"/>
                </a:lnTo>
                <a:lnTo>
                  <a:pt x="21408" y="21600"/>
                </a:lnTo>
                <a:lnTo>
                  <a:pt x="83" y="21600"/>
                </a:lnTo>
                <a:cubicBezTo>
                  <a:pt x="148" y="21490"/>
                  <a:pt x="266" y="21393"/>
                  <a:pt x="423" y="21300"/>
                </a:cubicBezTo>
                <a:cubicBezTo>
                  <a:pt x="625" y="21187"/>
                  <a:pt x="874" y="21090"/>
                  <a:pt x="1103" y="20987"/>
                </a:cubicBezTo>
                <a:cubicBezTo>
                  <a:pt x="1554" y="20796"/>
                  <a:pt x="1600" y="20526"/>
                  <a:pt x="1214" y="20310"/>
                </a:cubicBezTo>
                <a:cubicBezTo>
                  <a:pt x="1070" y="20226"/>
                  <a:pt x="887" y="20159"/>
                  <a:pt x="710" y="20084"/>
                </a:cubicBezTo>
                <a:cubicBezTo>
                  <a:pt x="337" y="19924"/>
                  <a:pt x="89" y="19742"/>
                  <a:pt x="24" y="19518"/>
                </a:cubicBezTo>
                <a:cubicBezTo>
                  <a:pt x="-48" y="19263"/>
                  <a:pt x="89" y="19030"/>
                  <a:pt x="462" y="18822"/>
                </a:cubicBezTo>
                <a:cubicBezTo>
                  <a:pt x="678" y="18706"/>
                  <a:pt x="946" y="18611"/>
                  <a:pt x="1175" y="18500"/>
                </a:cubicBezTo>
                <a:cubicBezTo>
                  <a:pt x="1573" y="18306"/>
                  <a:pt x="1573" y="18032"/>
                  <a:pt x="1181" y="17837"/>
                </a:cubicBezTo>
                <a:cubicBezTo>
                  <a:pt x="952" y="17721"/>
                  <a:pt x="678" y="17623"/>
                  <a:pt x="455" y="17505"/>
                </a:cubicBezTo>
                <a:cubicBezTo>
                  <a:pt x="-172" y="17168"/>
                  <a:pt x="-140" y="16651"/>
                  <a:pt x="527" y="16332"/>
                </a:cubicBezTo>
                <a:cubicBezTo>
                  <a:pt x="730" y="16239"/>
                  <a:pt x="946" y="16152"/>
                  <a:pt x="1149" y="16060"/>
                </a:cubicBezTo>
                <a:cubicBezTo>
                  <a:pt x="1554" y="15872"/>
                  <a:pt x="1587" y="15597"/>
                  <a:pt x="1214" y="15399"/>
                </a:cubicBezTo>
                <a:cubicBezTo>
                  <a:pt x="1096" y="15334"/>
                  <a:pt x="952" y="15280"/>
                  <a:pt x="822" y="15224"/>
                </a:cubicBezTo>
                <a:cubicBezTo>
                  <a:pt x="390" y="15042"/>
                  <a:pt x="70" y="14841"/>
                  <a:pt x="17" y="14578"/>
                </a:cubicBezTo>
                <a:cubicBezTo>
                  <a:pt x="-29" y="14329"/>
                  <a:pt x="109" y="14105"/>
                  <a:pt x="475" y="13906"/>
                </a:cubicBezTo>
                <a:cubicBezTo>
                  <a:pt x="665" y="13802"/>
                  <a:pt x="893" y="13714"/>
                  <a:pt x="1109" y="13619"/>
                </a:cubicBezTo>
                <a:cubicBezTo>
                  <a:pt x="1573" y="13420"/>
                  <a:pt x="1606" y="13133"/>
                  <a:pt x="1181" y="12925"/>
                </a:cubicBezTo>
                <a:cubicBezTo>
                  <a:pt x="979" y="12826"/>
                  <a:pt x="743" y="12733"/>
                  <a:pt x="534" y="12634"/>
                </a:cubicBezTo>
                <a:cubicBezTo>
                  <a:pt x="-153" y="12301"/>
                  <a:pt x="-179" y="11802"/>
                  <a:pt x="468" y="11454"/>
                </a:cubicBezTo>
                <a:cubicBezTo>
                  <a:pt x="684" y="11338"/>
                  <a:pt x="959" y="11241"/>
                  <a:pt x="1188" y="11126"/>
                </a:cubicBezTo>
                <a:cubicBezTo>
                  <a:pt x="1443" y="11001"/>
                  <a:pt x="1515" y="10854"/>
                  <a:pt x="1449" y="10692"/>
                </a:cubicBezTo>
                <a:cubicBezTo>
                  <a:pt x="1397" y="10575"/>
                  <a:pt x="1233" y="10487"/>
                  <a:pt x="1044" y="10403"/>
                </a:cubicBezTo>
                <a:cubicBezTo>
                  <a:pt x="841" y="10316"/>
                  <a:pt x="632" y="10234"/>
                  <a:pt x="449" y="10139"/>
                </a:cubicBezTo>
                <a:cubicBezTo>
                  <a:pt x="-87" y="9847"/>
                  <a:pt x="-146" y="9418"/>
                  <a:pt x="305" y="9102"/>
                </a:cubicBezTo>
                <a:cubicBezTo>
                  <a:pt x="475" y="8977"/>
                  <a:pt x="717" y="8880"/>
                  <a:pt x="952" y="8780"/>
                </a:cubicBezTo>
                <a:cubicBezTo>
                  <a:pt x="1109" y="8713"/>
                  <a:pt x="1273" y="8649"/>
                  <a:pt x="1358" y="8564"/>
                </a:cubicBezTo>
                <a:cubicBezTo>
                  <a:pt x="1573" y="8348"/>
                  <a:pt x="1495" y="8152"/>
                  <a:pt x="1109" y="7981"/>
                </a:cubicBezTo>
                <a:cubicBezTo>
                  <a:pt x="900" y="7886"/>
                  <a:pt x="671" y="7800"/>
                  <a:pt x="481" y="7698"/>
                </a:cubicBezTo>
                <a:cubicBezTo>
                  <a:pt x="-127" y="7376"/>
                  <a:pt x="-159" y="6918"/>
                  <a:pt x="403" y="6579"/>
                </a:cubicBezTo>
                <a:cubicBezTo>
                  <a:pt x="606" y="6458"/>
                  <a:pt x="867" y="6359"/>
                  <a:pt x="1116" y="6253"/>
                </a:cubicBezTo>
                <a:cubicBezTo>
                  <a:pt x="1573" y="6061"/>
                  <a:pt x="1573" y="5754"/>
                  <a:pt x="1220" y="5579"/>
                </a:cubicBezTo>
                <a:cubicBezTo>
                  <a:pt x="1076" y="5508"/>
                  <a:pt x="933" y="5443"/>
                  <a:pt x="776" y="5378"/>
                </a:cubicBezTo>
                <a:cubicBezTo>
                  <a:pt x="364" y="5212"/>
                  <a:pt x="76" y="5018"/>
                  <a:pt x="17" y="4771"/>
                </a:cubicBezTo>
                <a:cubicBezTo>
                  <a:pt x="-35" y="4538"/>
                  <a:pt x="76" y="4329"/>
                  <a:pt x="390" y="4134"/>
                </a:cubicBezTo>
                <a:cubicBezTo>
                  <a:pt x="612" y="3996"/>
                  <a:pt x="926" y="3890"/>
                  <a:pt x="1181" y="3765"/>
                </a:cubicBezTo>
                <a:cubicBezTo>
                  <a:pt x="1573" y="3573"/>
                  <a:pt x="1573" y="3300"/>
                  <a:pt x="1181" y="3106"/>
                </a:cubicBezTo>
                <a:cubicBezTo>
                  <a:pt x="998" y="3011"/>
                  <a:pt x="776" y="2929"/>
                  <a:pt x="580" y="2838"/>
                </a:cubicBezTo>
                <a:cubicBezTo>
                  <a:pt x="-114" y="2514"/>
                  <a:pt x="-192" y="2043"/>
                  <a:pt x="383" y="1683"/>
                </a:cubicBezTo>
                <a:cubicBezTo>
                  <a:pt x="593" y="1551"/>
                  <a:pt x="893" y="1447"/>
                  <a:pt x="1149" y="1328"/>
                </a:cubicBezTo>
                <a:cubicBezTo>
                  <a:pt x="1554" y="1143"/>
                  <a:pt x="1587" y="864"/>
                  <a:pt x="1214" y="667"/>
                </a:cubicBezTo>
                <a:cubicBezTo>
                  <a:pt x="1031" y="570"/>
                  <a:pt x="802" y="488"/>
                  <a:pt x="612" y="397"/>
                </a:cubicBezTo>
                <a:cubicBezTo>
                  <a:pt x="364" y="281"/>
                  <a:pt x="168" y="153"/>
                  <a:pt x="83" y="0"/>
                </a:cubicBez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
        <p:nvSpPr>
          <p:cNvPr id="73" name="Oval 8"/>
          <p:cNvSpPr/>
          <p:nvPr/>
        </p:nvSpPr>
        <p:spPr>
          <a:xfrm flipH="1">
            <a:off x="9144521" y="1275756"/>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4" name="Oval 9"/>
          <p:cNvSpPr/>
          <p:nvPr/>
        </p:nvSpPr>
        <p:spPr>
          <a:xfrm flipH="1">
            <a:off x="5208677" y="5935523"/>
            <a:ext cx="51621" cy="51621"/>
          </a:xfrm>
          <a:prstGeom prst="ellipse">
            <a:avLst/>
          </a:prstGeom>
          <a:solidFill>
            <a:srgbClr val="FFFFFF"/>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5" name="Oval 11"/>
          <p:cNvSpPr/>
          <p:nvPr/>
        </p:nvSpPr>
        <p:spPr>
          <a:xfrm flipH="1">
            <a:off x="10364525" y="4749533"/>
            <a:ext cx="608013" cy="608014"/>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6" name="Oval 12"/>
          <p:cNvSpPr/>
          <p:nvPr/>
        </p:nvSpPr>
        <p:spPr>
          <a:xfrm flipH="1">
            <a:off x="11292760" y="1911318"/>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7" name="Freeform: Shape 14"/>
          <p:cNvSpPr/>
          <p:nvPr/>
        </p:nvSpPr>
        <p:spPr>
          <a:xfrm>
            <a:off x="11330269" y="323910"/>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78" name="Freeform: Shape 15"/>
          <p:cNvSpPr/>
          <p:nvPr/>
        </p:nvSpPr>
        <p:spPr>
          <a:xfrm>
            <a:off x="3140830" y="598736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80" name="Oval 16"/>
          <p:cNvSpPr/>
          <p:nvPr/>
        </p:nvSpPr>
        <p:spPr>
          <a:xfrm flipH="1">
            <a:off x="5607258" y="1775168"/>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81" name="Oval 17"/>
          <p:cNvSpPr/>
          <p:nvPr/>
        </p:nvSpPr>
        <p:spPr>
          <a:xfrm flipH="1">
            <a:off x="10788857" y="5650483"/>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82"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3741444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2697CC-5644-BA0A-31B8-DFD905F06670}"/>
              </a:ext>
            </a:extLst>
          </p:cNvPr>
          <p:cNvSpPr/>
          <p:nvPr userDrawn="1"/>
        </p:nvSpPr>
        <p:spPr>
          <a:xfrm>
            <a:off x="0" y="1"/>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3" name="Oval 8"/>
          <p:cNvSpPr/>
          <p:nvPr/>
        </p:nvSpPr>
        <p:spPr>
          <a:xfrm flipH="1">
            <a:off x="9144521" y="1275756"/>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4" name="Oval 9"/>
          <p:cNvSpPr/>
          <p:nvPr/>
        </p:nvSpPr>
        <p:spPr>
          <a:xfrm flipH="1">
            <a:off x="5208677" y="5935523"/>
            <a:ext cx="51621" cy="51621"/>
          </a:xfrm>
          <a:prstGeom prst="ellipse">
            <a:avLst/>
          </a:prstGeom>
          <a:solidFill>
            <a:srgbClr val="FFFFFF"/>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5" name="Oval 11"/>
          <p:cNvSpPr/>
          <p:nvPr/>
        </p:nvSpPr>
        <p:spPr>
          <a:xfrm flipH="1">
            <a:off x="9566161" y="4749533"/>
            <a:ext cx="608013" cy="608014"/>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6" name="Oval 12"/>
          <p:cNvSpPr/>
          <p:nvPr/>
        </p:nvSpPr>
        <p:spPr>
          <a:xfrm flipH="1">
            <a:off x="7222727" y="1026208"/>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77" name="Freeform: Shape 14"/>
          <p:cNvSpPr/>
          <p:nvPr/>
        </p:nvSpPr>
        <p:spPr>
          <a:xfrm>
            <a:off x="9355165" y="323910"/>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78" name="Freeform: Shape 15"/>
          <p:cNvSpPr/>
          <p:nvPr/>
        </p:nvSpPr>
        <p:spPr>
          <a:xfrm>
            <a:off x="3140830" y="598736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80" name="Oval 16"/>
          <p:cNvSpPr/>
          <p:nvPr/>
        </p:nvSpPr>
        <p:spPr>
          <a:xfrm flipH="1">
            <a:off x="5607258" y="1775168"/>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81" name="Oval 17"/>
          <p:cNvSpPr/>
          <p:nvPr/>
        </p:nvSpPr>
        <p:spPr>
          <a:xfrm flipH="1">
            <a:off x="10788857" y="5650483"/>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82" name="01"/>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5" name="Freeform: Shape 1">
            <a:extLst>
              <a:ext uri="{FF2B5EF4-FFF2-40B4-BE49-F238E27FC236}">
                <a16:creationId xmlns:a16="http://schemas.microsoft.com/office/drawing/2014/main" id="{BE942FE8-9C3A-785E-3F08-0587EA5E4BFA}"/>
              </a:ext>
            </a:extLst>
          </p:cNvPr>
          <p:cNvSpPr/>
          <p:nvPr userDrawn="1"/>
        </p:nvSpPr>
        <p:spPr>
          <a:xfrm rot="10800000" flipH="1">
            <a:off x="10284332" y="-12268"/>
            <a:ext cx="1907668" cy="6883145"/>
          </a:xfrm>
          <a:custGeom>
            <a:avLst/>
            <a:gdLst/>
            <a:ahLst/>
            <a:cxnLst>
              <a:cxn ang="0">
                <a:pos x="wd2" y="hd2"/>
              </a:cxn>
              <a:cxn ang="5400000">
                <a:pos x="wd2" y="hd2"/>
              </a:cxn>
              <a:cxn ang="10800000">
                <a:pos x="wd2" y="hd2"/>
              </a:cxn>
              <a:cxn ang="16200000">
                <a:pos x="wd2" y="hd2"/>
              </a:cxn>
            </a:cxnLst>
            <a:rect l="0" t="0" r="r" b="b"/>
            <a:pathLst>
              <a:path w="21408" h="21600" extrusionOk="0">
                <a:moveTo>
                  <a:pt x="83" y="0"/>
                </a:moveTo>
                <a:lnTo>
                  <a:pt x="21408" y="0"/>
                </a:lnTo>
                <a:lnTo>
                  <a:pt x="21408" y="21600"/>
                </a:lnTo>
                <a:lnTo>
                  <a:pt x="83" y="21600"/>
                </a:lnTo>
                <a:cubicBezTo>
                  <a:pt x="148" y="21490"/>
                  <a:pt x="266" y="21393"/>
                  <a:pt x="423" y="21300"/>
                </a:cubicBezTo>
                <a:cubicBezTo>
                  <a:pt x="625" y="21187"/>
                  <a:pt x="874" y="21090"/>
                  <a:pt x="1103" y="20987"/>
                </a:cubicBezTo>
                <a:cubicBezTo>
                  <a:pt x="1554" y="20796"/>
                  <a:pt x="1600" y="20526"/>
                  <a:pt x="1214" y="20310"/>
                </a:cubicBezTo>
                <a:cubicBezTo>
                  <a:pt x="1070" y="20226"/>
                  <a:pt x="887" y="20159"/>
                  <a:pt x="710" y="20084"/>
                </a:cubicBezTo>
                <a:cubicBezTo>
                  <a:pt x="337" y="19924"/>
                  <a:pt x="89" y="19742"/>
                  <a:pt x="24" y="19518"/>
                </a:cubicBezTo>
                <a:cubicBezTo>
                  <a:pt x="-48" y="19263"/>
                  <a:pt x="89" y="19030"/>
                  <a:pt x="462" y="18822"/>
                </a:cubicBezTo>
                <a:cubicBezTo>
                  <a:pt x="678" y="18706"/>
                  <a:pt x="946" y="18611"/>
                  <a:pt x="1175" y="18500"/>
                </a:cubicBezTo>
                <a:cubicBezTo>
                  <a:pt x="1573" y="18306"/>
                  <a:pt x="1573" y="18032"/>
                  <a:pt x="1181" y="17837"/>
                </a:cubicBezTo>
                <a:cubicBezTo>
                  <a:pt x="952" y="17721"/>
                  <a:pt x="678" y="17623"/>
                  <a:pt x="455" y="17505"/>
                </a:cubicBezTo>
                <a:cubicBezTo>
                  <a:pt x="-172" y="17168"/>
                  <a:pt x="-140" y="16651"/>
                  <a:pt x="527" y="16332"/>
                </a:cubicBezTo>
                <a:cubicBezTo>
                  <a:pt x="730" y="16239"/>
                  <a:pt x="946" y="16152"/>
                  <a:pt x="1149" y="16060"/>
                </a:cubicBezTo>
                <a:cubicBezTo>
                  <a:pt x="1554" y="15872"/>
                  <a:pt x="1587" y="15597"/>
                  <a:pt x="1214" y="15399"/>
                </a:cubicBezTo>
                <a:cubicBezTo>
                  <a:pt x="1096" y="15334"/>
                  <a:pt x="952" y="15280"/>
                  <a:pt x="822" y="15224"/>
                </a:cubicBezTo>
                <a:cubicBezTo>
                  <a:pt x="390" y="15042"/>
                  <a:pt x="70" y="14841"/>
                  <a:pt x="17" y="14578"/>
                </a:cubicBezTo>
                <a:cubicBezTo>
                  <a:pt x="-29" y="14329"/>
                  <a:pt x="109" y="14105"/>
                  <a:pt x="475" y="13906"/>
                </a:cubicBezTo>
                <a:cubicBezTo>
                  <a:pt x="665" y="13802"/>
                  <a:pt x="893" y="13714"/>
                  <a:pt x="1109" y="13619"/>
                </a:cubicBezTo>
                <a:cubicBezTo>
                  <a:pt x="1573" y="13420"/>
                  <a:pt x="1606" y="13133"/>
                  <a:pt x="1181" y="12925"/>
                </a:cubicBezTo>
                <a:cubicBezTo>
                  <a:pt x="979" y="12826"/>
                  <a:pt x="743" y="12733"/>
                  <a:pt x="534" y="12634"/>
                </a:cubicBezTo>
                <a:cubicBezTo>
                  <a:pt x="-153" y="12301"/>
                  <a:pt x="-179" y="11802"/>
                  <a:pt x="468" y="11454"/>
                </a:cubicBezTo>
                <a:cubicBezTo>
                  <a:pt x="684" y="11338"/>
                  <a:pt x="959" y="11241"/>
                  <a:pt x="1188" y="11126"/>
                </a:cubicBezTo>
                <a:cubicBezTo>
                  <a:pt x="1443" y="11001"/>
                  <a:pt x="1515" y="10854"/>
                  <a:pt x="1449" y="10692"/>
                </a:cubicBezTo>
                <a:cubicBezTo>
                  <a:pt x="1397" y="10575"/>
                  <a:pt x="1233" y="10487"/>
                  <a:pt x="1044" y="10403"/>
                </a:cubicBezTo>
                <a:cubicBezTo>
                  <a:pt x="841" y="10316"/>
                  <a:pt x="632" y="10234"/>
                  <a:pt x="449" y="10139"/>
                </a:cubicBezTo>
                <a:cubicBezTo>
                  <a:pt x="-87" y="9847"/>
                  <a:pt x="-146" y="9418"/>
                  <a:pt x="305" y="9102"/>
                </a:cubicBezTo>
                <a:cubicBezTo>
                  <a:pt x="475" y="8977"/>
                  <a:pt x="717" y="8880"/>
                  <a:pt x="952" y="8780"/>
                </a:cubicBezTo>
                <a:cubicBezTo>
                  <a:pt x="1109" y="8713"/>
                  <a:pt x="1273" y="8649"/>
                  <a:pt x="1358" y="8564"/>
                </a:cubicBezTo>
                <a:cubicBezTo>
                  <a:pt x="1573" y="8348"/>
                  <a:pt x="1495" y="8152"/>
                  <a:pt x="1109" y="7981"/>
                </a:cubicBezTo>
                <a:cubicBezTo>
                  <a:pt x="900" y="7886"/>
                  <a:pt x="671" y="7800"/>
                  <a:pt x="481" y="7698"/>
                </a:cubicBezTo>
                <a:cubicBezTo>
                  <a:pt x="-127" y="7376"/>
                  <a:pt x="-159" y="6918"/>
                  <a:pt x="403" y="6579"/>
                </a:cubicBezTo>
                <a:cubicBezTo>
                  <a:pt x="606" y="6458"/>
                  <a:pt x="867" y="6359"/>
                  <a:pt x="1116" y="6253"/>
                </a:cubicBezTo>
                <a:cubicBezTo>
                  <a:pt x="1573" y="6061"/>
                  <a:pt x="1573" y="5754"/>
                  <a:pt x="1220" y="5579"/>
                </a:cubicBezTo>
                <a:cubicBezTo>
                  <a:pt x="1076" y="5508"/>
                  <a:pt x="933" y="5443"/>
                  <a:pt x="776" y="5378"/>
                </a:cubicBezTo>
                <a:cubicBezTo>
                  <a:pt x="364" y="5212"/>
                  <a:pt x="76" y="5018"/>
                  <a:pt x="17" y="4771"/>
                </a:cubicBezTo>
                <a:cubicBezTo>
                  <a:pt x="-35" y="4538"/>
                  <a:pt x="76" y="4329"/>
                  <a:pt x="390" y="4134"/>
                </a:cubicBezTo>
                <a:cubicBezTo>
                  <a:pt x="612" y="3996"/>
                  <a:pt x="926" y="3890"/>
                  <a:pt x="1181" y="3765"/>
                </a:cubicBezTo>
                <a:cubicBezTo>
                  <a:pt x="1573" y="3573"/>
                  <a:pt x="1573" y="3300"/>
                  <a:pt x="1181" y="3106"/>
                </a:cubicBezTo>
                <a:cubicBezTo>
                  <a:pt x="998" y="3011"/>
                  <a:pt x="776" y="2929"/>
                  <a:pt x="580" y="2838"/>
                </a:cubicBezTo>
                <a:cubicBezTo>
                  <a:pt x="-114" y="2514"/>
                  <a:pt x="-192" y="2043"/>
                  <a:pt x="383" y="1683"/>
                </a:cubicBezTo>
                <a:cubicBezTo>
                  <a:pt x="593" y="1551"/>
                  <a:pt x="893" y="1447"/>
                  <a:pt x="1149" y="1328"/>
                </a:cubicBezTo>
                <a:cubicBezTo>
                  <a:pt x="1554" y="1143"/>
                  <a:pt x="1587" y="864"/>
                  <a:pt x="1214" y="667"/>
                </a:cubicBezTo>
                <a:cubicBezTo>
                  <a:pt x="1031" y="570"/>
                  <a:pt x="802" y="488"/>
                  <a:pt x="612" y="397"/>
                </a:cubicBezTo>
                <a:cubicBezTo>
                  <a:pt x="364" y="281"/>
                  <a:pt x="168" y="153"/>
                  <a:pt x="83" y="0"/>
                </a:cubicBez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Tree>
    <p:extLst>
      <p:ext uri="{BB962C8B-B14F-4D97-AF65-F5344CB8AC3E}">
        <p14:creationId xmlns:p14="http://schemas.microsoft.com/office/powerpoint/2010/main" val="133727405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5C4AF1-E817-CAAF-0429-9DB6FF9359FE}"/>
              </a:ext>
            </a:extLst>
          </p:cNvPr>
          <p:cNvSpPr/>
          <p:nvPr userDrawn="1"/>
        </p:nvSpPr>
        <p:spPr>
          <a:xfrm>
            <a:off x="0" y="1"/>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7" name="Freeform: Shape 1"/>
          <p:cNvSpPr/>
          <p:nvPr/>
        </p:nvSpPr>
        <p:spPr>
          <a:xfrm flipH="1">
            <a:off x="0" y="0"/>
            <a:ext cx="2245018" cy="6858000"/>
          </a:xfrm>
          <a:custGeom>
            <a:avLst/>
            <a:gdLst/>
            <a:ahLst/>
            <a:cxnLst>
              <a:cxn ang="0">
                <a:pos x="wd2" y="hd2"/>
              </a:cxn>
              <a:cxn ang="5400000">
                <a:pos x="wd2" y="hd2"/>
              </a:cxn>
              <a:cxn ang="10800000">
                <a:pos x="wd2" y="hd2"/>
              </a:cxn>
              <a:cxn ang="16200000">
                <a:pos x="wd2" y="hd2"/>
              </a:cxn>
            </a:cxnLst>
            <a:rect l="0" t="0" r="r" b="b"/>
            <a:pathLst>
              <a:path w="21408" h="21600" extrusionOk="0">
                <a:moveTo>
                  <a:pt x="83" y="0"/>
                </a:moveTo>
                <a:lnTo>
                  <a:pt x="21408" y="0"/>
                </a:lnTo>
                <a:lnTo>
                  <a:pt x="21408" y="21600"/>
                </a:lnTo>
                <a:lnTo>
                  <a:pt x="83" y="21600"/>
                </a:lnTo>
                <a:cubicBezTo>
                  <a:pt x="148" y="21490"/>
                  <a:pt x="266" y="21393"/>
                  <a:pt x="423" y="21300"/>
                </a:cubicBezTo>
                <a:cubicBezTo>
                  <a:pt x="625" y="21187"/>
                  <a:pt x="874" y="21090"/>
                  <a:pt x="1103" y="20987"/>
                </a:cubicBezTo>
                <a:cubicBezTo>
                  <a:pt x="1554" y="20796"/>
                  <a:pt x="1600" y="20526"/>
                  <a:pt x="1214" y="20310"/>
                </a:cubicBezTo>
                <a:cubicBezTo>
                  <a:pt x="1070" y="20226"/>
                  <a:pt x="887" y="20159"/>
                  <a:pt x="710" y="20084"/>
                </a:cubicBezTo>
                <a:cubicBezTo>
                  <a:pt x="337" y="19924"/>
                  <a:pt x="89" y="19742"/>
                  <a:pt x="24" y="19518"/>
                </a:cubicBezTo>
                <a:cubicBezTo>
                  <a:pt x="-48" y="19263"/>
                  <a:pt x="89" y="19030"/>
                  <a:pt x="462" y="18822"/>
                </a:cubicBezTo>
                <a:cubicBezTo>
                  <a:pt x="678" y="18706"/>
                  <a:pt x="946" y="18611"/>
                  <a:pt x="1175" y="18500"/>
                </a:cubicBezTo>
                <a:cubicBezTo>
                  <a:pt x="1573" y="18306"/>
                  <a:pt x="1573" y="18032"/>
                  <a:pt x="1181" y="17837"/>
                </a:cubicBezTo>
                <a:cubicBezTo>
                  <a:pt x="952" y="17721"/>
                  <a:pt x="678" y="17623"/>
                  <a:pt x="455" y="17505"/>
                </a:cubicBezTo>
                <a:cubicBezTo>
                  <a:pt x="-172" y="17168"/>
                  <a:pt x="-140" y="16651"/>
                  <a:pt x="527" y="16332"/>
                </a:cubicBezTo>
                <a:cubicBezTo>
                  <a:pt x="730" y="16239"/>
                  <a:pt x="946" y="16152"/>
                  <a:pt x="1149" y="16060"/>
                </a:cubicBezTo>
                <a:cubicBezTo>
                  <a:pt x="1554" y="15872"/>
                  <a:pt x="1587" y="15597"/>
                  <a:pt x="1214" y="15399"/>
                </a:cubicBezTo>
                <a:cubicBezTo>
                  <a:pt x="1096" y="15334"/>
                  <a:pt x="952" y="15280"/>
                  <a:pt x="822" y="15224"/>
                </a:cubicBezTo>
                <a:cubicBezTo>
                  <a:pt x="390" y="15042"/>
                  <a:pt x="70" y="14841"/>
                  <a:pt x="17" y="14578"/>
                </a:cubicBezTo>
                <a:cubicBezTo>
                  <a:pt x="-29" y="14329"/>
                  <a:pt x="109" y="14105"/>
                  <a:pt x="475" y="13906"/>
                </a:cubicBezTo>
                <a:cubicBezTo>
                  <a:pt x="665" y="13802"/>
                  <a:pt x="893" y="13714"/>
                  <a:pt x="1109" y="13619"/>
                </a:cubicBezTo>
                <a:cubicBezTo>
                  <a:pt x="1573" y="13420"/>
                  <a:pt x="1606" y="13133"/>
                  <a:pt x="1181" y="12925"/>
                </a:cubicBezTo>
                <a:cubicBezTo>
                  <a:pt x="979" y="12826"/>
                  <a:pt x="743" y="12733"/>
                  <a:pt x="534" y="12634"/>
                </a:cubicBezTo>
                <a:cubicBezTo>
                  <a:pt x="-153" y="12301"/>
                  <a:pt x="-179" y="11802"/>
                  <a:pt x="468" y="11454"/>
                </a:cubicBezTo>
                <a:cubicBezTo>
                  <a:pt x="684" y="11338"/>
                  <a:pt x="959" y="11241"/>
                  <a:pt x="1188" y="11126"/>
                </a:cubicBezTo>
                <a:cubicBezTo>
                  <a:pt x="1443" y="11001"/>
                  <a:pt x="1515" y="10854"/>
                  <a:pt x="1449" y="10692"/>
                </a:cubicBezTo>
                <a:cubicBezTo>
                  <a:pt x="1397" y="10575"/>
                  <a:pt x="1233" y="10487"/>
                  <a:pt x="1044" y="10403"/>
                </a:cubicBezTo>
                <a:cubicBezTo>
                  <a:pt x="841" y="10316"/>
                  <a:pt x="632" y="10234"/>
                  <a:pt x="449" y="10139"/>
                </a:cubicBezTo>
                <a:cubicBezTo>
                  <a:pt x="-87" y="9847"/>
                  <a:pt x="-146" y="9418"/>
                  <a:pt x="305" y="9102"/>
                </a:cubicBezTo>
                <a:cubicBezTo>
                  <a:pt x="475" y="8977"/>
                  <a:pt x="717" y="8880"/>
                  <a:pt x="952" y="8780"/>
                </a:cubicBezTo>
                <a:cubicBezTo>
                  <a:pt x="1109" y="8713"/>
                  <a:pt x="1273" y="8649"/>
                  <a:pt x="1358" y="8564"/>
                </a:cubicBezTo>
                <a:cubicBezTo>
                  <a:pt x="1573" y="8348"/>
                  <a:pt x="1495" y="8152"/>
                  <a:pt x="1109" y="7981"/>
                </a:cubicBezTo>
                <a:cubicBezTo>
                  <a:pt x="900" y="7886"/>
                  <a:pt x="671" y="7800"/>
                  <a:pt x="481" y="7698"/>
                </a:cubicBezTo>
                <a:cubicBezTo>
                  <a:pt x="-127" y="7376"/>
                  <a:pt x="-159" y="6918"/>
                  <a:pt x="403" y="6579"/>
                </a:cubicBezTo>
                <a:cubicBezTo>
                  <a:pt x="606" y="6458"/>
                  <a:pt x="867" y="6359"/>
                  <a:pt x="1116" y="6253"/>
                </a:cubicBezTo>
                <a:cubicBezTo>
                  <a:pt x="1573" y="6061"/>
                  <a:pt x="1573" y="5754"/>
                  <a:pt x="1220" y="5579"/>
                </a:cubicBezTo>
                <a:cubicBezTo>
                  <a:pt x="1076" y="5508"/>
                  <a:pt x="933" y="5443"/>
                  <a:pt x="776" y="5378"/>
                </a:cubicBezTo>
                <a:cubicBezTo>
                  <a:pt x="364" y="5212"/>
                  <a:pt x="76" y="5018"/>
                  <a:pt x="17" y="4771"/>
                </a:cubicBezTo>
                <a:cubicBezTo>
                  <a:pt x="-35" y="4538"/>
                  <a:pt x="76" y="4329"/>
                  <a:pt x="390" y="4134"/>
                </a:cubicBezTo>
                <a:cubicBezTo>
                  <a:pt x="612" y="3996"/>
                  <a:pt x="926" y="3890"/>
                  <a:pt x="1181" y="3765"/>
                </a:cubicBezTo>
                <a:cubicBezTo>
                  <a:pt x="1573" y="3573"/>
                  <a:pt x="1573" y="3300"/>
                  <a:pt x="1181" y="3106"/>
                </a:cubicBezTo>
                <a:cubicBezTo>
                  <a:pt x="998" y="3011"/>
                  <a:pt x="776" y="2929"/>
                  <a:pt x="580" y="2838"/>
                </a:cubicBezTo>
                <a:cubicBezTo>
                  <a:pt x="-114" y="2514"/>
                  <a:pt x="-192" y="2043"/>
                  <a:pt x="383" y="1683"/>
                </a:cubicBezTo>
                <a:cubicBezTo>
                  <a:pt x="593" y="1551"/>
                  <a:pt x="893" y="1447"/>
                  <a:pt x="1149" y="1328"/>
                </a:cubicBezTo>
                <a:cubicBezTo>
                  <a:pt x="1554" y="1143"/>
                  <a:pt x="1587" y="864"/>
                  <a:pt x="1214" y="667"/>
                </a:cubicBezTo>
                <a:cubicBezTo>
                  <a:pt x="1031" y="570"/>
                  <a:pt x="802" y="488"/>
                  <a:pt x="612" y="397"/>
                </a:cubicBezTo>
                <a:cubicBezTo>
                  <a:pt x="364" y="281"/>
                  <a:pt x="168" y="153"/>
                  <a:pt x="83" y="0"/>
                </a:cubicBez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
        <p:nvSpPr>
          <p:cNvPr id="160" name="Oval 5"/>
          <p:cNvSpPr/>
          <p:nvPr/>
        </p:nvSpPr>
        <p:spPr>
          <a:xfrm flipH="1">
            <a:off x="815726" y="2324440"/>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1" name="Oval 6"/>
          <p:cNvSpPr/>
          <p:nvPr/>
        </p:nvSpPr>
        <p:spPr>
          <a:xfrm flipH="1">
            <a:off x="10674269" y="579024"/>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3" name="Oval 8"/>
          <p:cNvSpPr/>
          <p:nvPr/>
        </p:nvSpPr>
        <p:spPr>
          <a:xfrm flipH="1">
            <a:off x="1131422" y="3876599"/>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4" name="Freeform: Shape 9"/>
          <p:cNvSpPr/>
          <p:nvPr/>
        </p:nvSpPr>
        <p:spPr>
          <a:xfrm>
            <a:off x="906778" y="579024"/>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65" name="Freeform: Shape 10"/>
          <p:cNvSpPr/>
          <p:nvPr/>
        </p:nvSpPr>
        <p:spPr>
          <a:xfrm>
            <a:off x="11050116" y="583783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66" name="Oval 11"/>
          <p:cNvSpPr/>
          <p:nvPr/>
        </p:nvSpPr>
        <p:spPr>
          <a:xfrm flipH="1">
            <a:off x="5607258" y="1775168"/>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7" name="Oval 12"/>
          <p:cNvSpPr/>
          <p:nvPr/>
        </p:nvSpPr>
        <p:spPr>
          <a:xfrm flipH="1">
            <a:off x="496892" y="4185210"/>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8"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654A82-E49F-8AA3-BAD6-75CD11EAA464}"/>
              </a:ext>
            </a:extLst>
          </p:cNvPr>
          <p:cNvSpPr/>
          <p:nvPr userDrawn="1"/>
        </p:nvSpPr>
        <p:spPr>
          <a:xfrm>
            <a:off x="-1" y="0"/>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 name="Rectangle 1">
            <a:extLst>
              <a:ext uri="{FF2B5EF4-FFF2-40B4-BE49-F238E27FC236}">
                <a16:creationId xmlns:a16="http://schemas.microsoft.com/office/drawing/2014/main" id="{4C5EA0E9-71C2-D9C4-13B7-314218D08E74}"/>
              </a:ext>
            </a:extLst>
          </p:cNvPr>
          <p:cNvSpPr/>
          <p:nvPr userDrawn="1"/>
        </p:nvSpPr>
        <p:spPr>
          <a:xfrm>
            <a:off x="0" y="1"/>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57" name="Freeform: Shape 1"/>
          <p:cNvSpPr/>
          <p:nvPr/>
        </p:nvSpPr>
        <p:spPr>
          <a:xfrm flipH="1">
            <a:off x="0" y="0"/>
            <a:ext cx="2828925" cy="6858000"/>
          </a:xfrm>
          <a:custGeom>
            <a:avLst/>
            <a:gdLst/>
            <a:ahLst/>
            <a:cxnLst>
              <a:cxn ang="0">
                <a:pos x="wd2" y="hd2"/>
              </a:cxn>
              <a:cxn ang="5400000">
                <a:pos x="wd2" y="hd2"/>
              </a:cxn>
              <a:cxn ang="10800000">
                <a:pos x="wd2" y="hd2"/>
              </a:cxn>
              <a:cxn ang="16200000">
                <a:pos x="wd2" y="hd2"/>
              </a:cxn>
            </a:cxnLst>
            <a:rect l="0" t="0" r="r" b="b"/>
            <a:pathLst>
              <a:path w="21408" h="21600" extrusionOk="0">
                <a:moveTo>
                  <a:pt x="83" y="0"/>
                </a:moveTo>
                <a:lnTo>
                  <a:pt x="21408" y="0"/>
                </a:lnTo>
                <a:lnTo>
                  <a:pt x="21408" y="21600"/>
                </a:lnTo>
                <a:lnTo>
                  <a:pt x="83" y="21600"/>
                </a:lnTo>
                <a:cubicBezTo>
                  <a:pt x="148" y="21490"/>
                  <a:pt x="266" y="21393"/>
                  <a:pt x="423" y="21300"/>
                </a:cubicBezTo>
                <a:cubicBezTo>
                  <a:pt x="625" y="21187"/>
                  <a:pt x="874" y="21090"/>
                  <a:pt x="1103" y="20987"/>
                </a:cubicBezTo>
                <a:cubicBezTo>
                  <a:pt x="1554" y="20796"/>
                  <a:pt x="1600" y="20526"/>
                  <a:pt x="1214" y="20310"/>
                </a:cubicBezTo>
                <a:cubicBezTo>
                  <a:pt x="1070" y="20226"/>
                  <a:pt x="887" y="20159"/>
                  <a:pt x="710" y="20084"/>
                </a:cubicBezTo>
                <a:cubicBezTo>
                  <a:pt x="337" y="19924"/>
                  <a:pt x="89" y="19742"/>
                  <a:pt x="24" y="19518"/>
                </a:cubicBezTo>
                <a:cubicBezTo>
                  <a:pt x="-48" y="19263"/>
                  <a:pt x="89" y="19030"/>
                  <a:pt x="462" y="18822"/>
                </a:cubicBezTo>
                <a:cubicBezTo>
                  <a:pt x="678" y="18706"/>
                  <a:pt x="946" y="18611"/>
                  <a:pt x="1175" y="18500"/>
                </a:cubicBezTo>
                <a:cubicBezTo>
                  <a:pt x="1573" y="18306"/>
                  <a:pt x="1573" y="18032"/>
                  <a:pt x="1181" y="17837"/>
                </a:cubicBezTo>
                <a:cubicBezTo>
                  <a:pt x="952" y="17721"/>
                  <a:pt x="678" y="17623"/>
                  <a:pt x="455" y="17505"/>
                </a:cubicBezTo>
                <a:cubicBezTo>
                  <a:pt x="-172" y="17168"/>
                  <a:pt x="-140" y="16651"/>
                  <a:pt x="527" y="16332"/>
                </a:cubicBezTo>
                <a:cubicBezTo>
                  <a:pt x="730" y="16239"/>
                  <a:pt x="946" y="16152"/>
                  <a:pt x="1149" y="16060"/>
                </a:cubicBezTo>
                <a:cubicBezTo>
                  <a:pt x="1554" y="15872"/>
                  <a:pt x="1587" y="15597"/>
                  <a:pt x="1214" y="15399"/>
                </a:cubicBezTo>
                <a:cubicBezTo>
                  <a:pt x="1096" y="15334"/>
                  <a:pt x="952" y="15280"/>
                  <a:pt x="822" y="15224"/>
                </a:cubicBezTo>
                <a:cubicBezTo>
                  <a:pt x="390" y="15042"/>
                  <a:pt x="70" y="14841"/>
                  <a:pt x="17" y="14578"/>
                </a:cubicBezTo>
                <a:cubicBezTo>
                  <a:pt x="-29" y="14329"/>
                  <a:pt x="109" y="14105"/>
                  <a:pt x="475" y="13906"/>
                </a:cubicBezTo>
                <a:cubicBezTo>
                  <a:pt x="665" y="13802"/>
                  <a:pt x="893" y="13714"/>
                  <a:pt x="1109" y="13619"/>
                </a:cubicBezTo>
                <a:cubicBezTo>
                  <a:pt x="1573" y="13420"/>
                  <a:pt x="1606" y="13133"/>
                  <a:pt x="1181" y="12925"/>
                </a:cubicBezTo>
                <a:cubicBezTo>
                  <a:pt x="979" y="12826"/>
                  <a:pt x="743" y="12733"/>
                  <a:pt x="534" y="12634"/>
                </a:cubicBezTo>
                <a:cubicBezTo>
                  <a:pt x="-153" y="12301"/>
                  <a:pt x="-179" y="11802"/>
                  <a:pt x="468" y="11454"/>
                </a:cubicBezTo>
                <a:cubicBezTo>
                  <a:pt x="684" y="11338"/>
                  <a:pt x="959" y="11241"/>
                  <a:pt x="1188" y="11126"/>
                </a:cubicBezTo>
                <a:cubicBezTo>
                  <a:pt x="1443" y="11001"/>
                  <a:pt x="1515" y="10854"/>
                  <a:pt x="1449" y="10692"/>
                </a:cubicBezTo>
                <a:cubicBezTo>
                  <a:pt x="1397" y="10575"/>
                  <a:pt x="1233" y="10487"/>
                  <a:pt x="1044" y="10403"/>
                </a:cubicBezTo>
                <a:cubicBezTo>
                  <a:pt x="841" y="10316"/>
                  <a:pt x="632" y="10234"/>
                  <a:pt x="449" y="10139"/>
                </a:cubicBezTo>
                <a:cubicBezTo>
                  <a:pt x="-87" y="9847"/>
                  <a:pt x="-146" y="9418"/>
                  <a:pt x="305" y="9102"/>
                </a:cubicBezTo>
                <a:cubicBezTo>
                  <a:pt x="475" y="8977"/>
                  <a:pt x="717" y="8880"/>
                  <a:pt x="952" y="8780"/>
                </a:cubicBezTo>
                <a:cubicBezTo>
                  <a:pt x="1109" y="8713"/>
                  <a:pt x="1273" y="8649"/>
                  <a:pt x="1358" y="8564"/>
                </a:cubicBezTo>
                <a:cubicBezTo>
                  <a:pt x="1573" y="8348"/>
                  <a:pt x="1495" y="8152"/>
                  <a:pt x="1109" y="7981"/>
                </a:cubicBezTo>
                <a:cubicBezTo>
                  <a:pt x="900" y="7886"/>
                  <a:pt x="671" y="7800"/>
                  <a:pt x="481" y="7698"/>
                </a:cubicBezTo>
                <a:cubicBezTo>
                  <a:pt x="-127" y="7376"/>
                  <a:pt x="-159" y="6918"/>
                  <a:pt x="403" y="6579"/>
                </a:cubicBezTo>
                <a:cubicBezTo>
                  <a:pt x="606" y="6458"/>
                  <a:pt x="867" y="6359"/>
                  <a:pt x="1116" y="6253"/>
                </a:cubicBezTo>
                <a:cubicBezTo>
                  <a:pt x="1573" y="6061"/>
                  <a:pt x="1573" y="5754"/>
                  <a:pt x="1220" y="5579"/>
                </a:cubicBezTo>
                <a:cubicBezTo>
                  <a:pt x="1076" y="5508"/>
                  <a:pt x="933" y="5443"/>
                  <a:pt x="776" y="5378"/>
                </a:cubicBezTo>
                <a:cubicBezTo>
                  <a:pt x="364" y="5212"/>
                  <a:pt x="76" y="5018"/>
                  <a:pt x="17" y="4771"/>
                </a:cubicBezTo>
                <a:cubicBezTo>
                  <a:pt x="-35" y="4538"/>
                  <a:pt x="76" y="4329"/>
                  <a:pt x="390" y="4134"/>
                </a:cubicBezTo>
                <a:cubicBezTo>
                  <a:pt x="612" y="3996"/>
                  <a:pt x="926" y="3890"/>
                  <a:pt x="1181" y="3765"/>
                </a:cubicBezTo>
                <a:cubicBezTo>
                  <a:pt x="1573" y="3573"/>
                  <a:pt x="1573" y="3300"/>
                  <a:pt x="1181" y="3106"/>
                </a:cubicBezTo>
                <a:cubicBezTo>
                  <a:pt x="998" y="3011"/>
                  <a:pt x="776" y="2929"/>
                  <a:pt x="580" y="2838"/>
                </a:cubicBezTo>
                <a:cubicBezTo>
                  <a:pt x="-114" y="2514"/>
                  <a:pt x="-192" y="2043"/>
                  <a:pt x="383" y="1683"/>
                </a:cubicBezTo>
                <a:cubicBezTo>
                  <a:pt x="593" y="1551"/>
                  <a:pt x="893" y="1447"/>
                  <a:pt x="1149" y="1328"/>
                </a:cubicBezTo>
                <a:cubicBezTo>
                  <a:pt x="1554" y="1143"/>
                  <a:pt x="1587" y="864"/>
                  <a:pt x="1214" y="667"/>
                </a:cubicBezTo>
                <a:cubicBezTo>
                  <a:pt x="1031" y="570"/>
                  <a:pt x="802" y="488"/>
                  <a:pt x="612" y="397"/>
                </a:cubicBezTo>
                <a:cubicBezTo>
                  <a:pt x="364" y="281"/>
                  <a:pt x="168" y="153"/>
                  <a:pt x="83" y="0"/>
                </a:cubicBez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
        <p:nvSpPr>
          <p:cNvPr id="160" name="Oval 5"/>
          <p:cNvSpPr/>
          <p:nvPr/>
        </p:nvSpPr>
        <p:spPr>
          <a:xfrm flipH="1">
            <a:off x="815726" y="2324440"/>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1" name="Oval 6"/>
          <p:cNvSpPr/>
          <p:nvPr/>
        </p:nvSpPr>
        <p:spPr>
          <a:xfrm flipH="1">
            <a:off x="10674269" y="579024"/>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2" name="Oval 7"/>
          <p:cNvSpPr/>
          <p:nvPr/>
        </p:nvSpPr>
        <p:spPr>
          <a:xfrm flipH="1">
            <a:off x="3207548" y="4611935"/>
            <a:ext cx="608013" cy="60801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3" name="Oval 8"/>
          <p:cNvSpPr/>
          <p:nvPr/>
        </p:nvSpPr>
        <p:spPr>
          <a:xfrm flipH="1">
            <a:off x="1131422" y="3876599"/>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4" name="Freeform: Shape 9"/>
          <p:cNvSpPr/>
          <p:nvPr/>
        </p:nvSpPr>
        <p:spPr>
          <a:xfrm>
            <a:off x="906778" y="579024"/>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65" name="Freeform: Shape 10"/>
          <p:cNvSpPr/>
          <p:nvPr/>
        </p:nvSpPr>
        <p:spPr>
          <a:xfrm>
            <a:off x="11050116" y="583783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66" name="Oval 11"/>
          <p:cNvSpPr/>
          <p:nvPr/>
        </p:nvSpPr>
        <p:spPr>
          <a:xfrm flipH="1">
            <a:off x="5607258" y="1775168"/>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7" name="Oval 12"/>
          <p:cNvSpPr/>
          <p:nvPr/>
        </p:nvSpPr>
        <p:spPr>
          <a:xfrm flipH="1">
            <a:off x="496892" y="4185210"/>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68" name="01"/>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08330480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4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C6A395-1BF7-C291-2A1B-126AB4D0FAF7}"/>
              </a:ext>
            </a:extLst>
          </p:cNvPr>
          <p:cNvSpPr/>
          <p:nvPr userDrawn="1"/>
        </p:nvSpPr>
        <p:spPr>
          <a:xfrm>
            <a:off x="1" y="0"/>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 name="Rectangle 1">
            <a:extLst>
              <a:ext uri="{FF2B5EF4-FFF2-40B4-BE49-F238E27FC236}">
                <a16:creationId xmlns:a16="http://schemas.microsoft.com/office/drawing/2014/main" id="{83B295A1-0331-255F-0366-E86A55BC24B4}"/>
              </a:ext>
            </a:extLst>
          </p:cNvPr>
          <p:cNvSpPr/>
          <p:nvPr userDrawn="1"/>
        </p:nvSpPr>
        <p:spPr>
          <a:xfrm>
            <a:off x="0" y="1"/>
            <a:ext cx="12191999" cy="68580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176" name="Oval 2"/>
          <p:cNvSpPr/>
          <p:nvPr/>
        </p:nvSpPr>
        <p:spPr>
          <a:xfrm flipH="1">
            <a:off x="815726" y="2324440"/>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77" name="Oval 3"/>
          <p:cNvSpPr/>
          <p:nvPr/>
        </p:nvSpPr>
        <p:spPr>
          <a:xfrm flipH="1">
            <a:off x="10674269" y="579024"/>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78" name="Oval 4"/>
          <p:cNvSpPr/>
          <p:nvPr/>
        </p:nvSpPr>
        <p:spPr>
          <a:xfrm flipH="1">
            <a:off x="11148369" y="1963476"/>
            <a:ext cx="608013" cy="608013"/>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79" name="Oval 5"/>
          <p:cNvSpPr/>
          <p:nvPr/>
        </p:nvSpPr>
        <p:spPr>
          <a:xfrm flipH="1">
            <a:off x="311947" y="3842093"/>
            <a:ext cx="184945" cy="184945"/>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80" name="Freeform: Shape 6"/>
          <p:cNvSpPr/>
          <p:nvPr/>
        </p:nvSpPr>
        <p:spPr>
          <a:xfrm>
            <a:off x="9338397" y="321787"/>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81" name="Freeform: Shape 7"/>
          <p:cNvSpPr/>
          <p:nvPr/>
        </p:nvSpPr>
        <p:spPr>
          <a:xfrm>
            <a:off x="11050116" y="5837832"/>
            <a:ext cx="98255" cy="617714"/>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82" name="Oval 8"/>
          <p:cNvSpPr/>
          <p:nvPr/>
        </p:nvSpPr>
        <p:spPr>
          <a:xfrm flipH="1">
            <a:off x="5607258" y="1775168"/>
            <a:ext cx="51621" cy="51621"/>
          </a:xfrm>
          <a:prstGeom prst="ellipse">
            <a:avLst/>
          </a:prstGeom>
          <a:solidFill>
            <a:schemeClr val="accent1"/>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83" name="Oval 9"/>
          <p:cNvSpPr/>
          <p:nvPr/>
        </p:nvSpPr>
        <p:spPr>
          <a:xfrm flipH="1">
            <a:off x="496892" y="4185210"/>
            <a:ext cx="51621" cy="51621"/>
          </a:xfrm>
          <a:prstGeom prst="ellipse">
            <a:avLst/>
          </a:prstGeom>
          <a:gradFill>
            <a:gsLst>
              <a:gs pos="0">
                <a:schemeClr val="accent3">
                  <a:alpha val="64999"/>
                </a:schemeClr>
              </a:gs>
              <a:gs pos="100000">
                <a:schemeClr val="accent3"/>
              </a:gs>
            </a:gsLst>
            <a:path path="circle">
              <a:fillToRect l="37721" t="-19636" r="62278" b="119636"/>
            </a:path>
          </a:gra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84" name="Oval 10"/>
          <p:cNvSpPr/>
          <p:nvPr/>
        </p:nvSpPr>
        <p:spPr>
          <a:xfrm flipH="1">
            <a:off x="10038104" y="2807765"/>
            <a:ext cx="51621" cy="51621"/>
          </a:xfrm>
          <a:prstGeom prst="ellipse">
            <a:avLst/>
          </a:prstGeom>
          <a:solidFill>
            <a:schemeClr val="accent2"/>
          </a:solidFill>
          <a:ln w="12700">
            <a:miter lim="400000"/>
          </a:ln>
          <a:effectLst>
            <a:outerShdw blurRad="292100" dist="266700" dir="5400000" rotWithShape="0">
              <a:schemeClr val="accent5">
                <a:alpha val="12000"/>
              </a:schemeClr>
            </a:outerShdw>
          </a:effectLst>
        </p:spPr>
        <p:txBody>
          <a:bodyPr lIns="45719" rIns="45719" anchor="ctr"/>
          <a:lstStyle/>
          <a:p>
            <a:pPr algn="ctr">
              <a:defRPr>
                <a:solidFill>
                  <a:srgbClr val="FFFFFF"/>
                </a:solidFill>
              </a:defRPr>
            </a:pPr>
            <a:endParaRPr dirty="0"/>
          </a:p>
        </p:txBody>
      </p:sp>
      <p:sp>
        <p:nvSpPr>
          <p:cNvPr id="185" name="Freeform: Shape 11"/>
          <p:cNvSpPr/>
          <p:nvPr/>
        </p:nvSpPr>
        <p:spPr>
          <a:xfrm>
            <a:off x="1175427" y="5738635"/>
            <a:ext cx="98255" cy="617715"/>
          </a:xfrm>
          <a:custGeom>
            <a:avLst/>
            <a:gdLst/>
            <a:ahLst/>
            <a:cxnLst>
              <a:cxn ang="0">
                <a:pos x="wd2" y="hd2"/>
              </a:cxn>
              <a:cxn ang="5400000">
                <a:pos x="wd2" y="hd2"/>
              </a:cxn>
              <a:cxn ang="10800000">
                <a:pos x="wd2" y="hd2"/>
              </a:cxn>
              <a:cxn ang="16200000">
                <a:pos x="wd2" y="hd2"/>
              </a:cxn>
            </a:cxnLst>
            <a:rect l="0" t="0" r="r" b="b"/>
            <a:pathLst>
              <a:path w="21600" h="21600" extrusionOk="0">
                <a:moveTo>
                  <a:pt x="21600" y="19882"/>
                </a:moveTo>
                <a:cubicBezTo>
                  <a:pt x="21600" y="20831"/>
                  <a:pt x="16765" y="21600"/>
                  <a:pt x="10800" y="21600"/>
                </a:cubicBezTo>
                <a:cubicBezTo>
                  <a:pt x="4835" y="21600"/>
                  <a:pt x="0" y="20831"/>
                  <a:pt x="0" y="19882"/>
                </a:cubicBezTo>
                <a:cubicBezTo>
                  <a:pt x="0" y="19171"/>
                  <a:pt x="2720" y="18560"/>
                  <a:pt x="6596" y="18299"/>
                </a:cubicBezTo>
                <a:lnTo>
                  <a:pt x="8999" y="18222"/>
                </a:lnTo>
                <a:lnTo>
                  <a:pt x="8999" y="0"/>
                </a:lnTo>
                <a:lnTo>
                  <a:pt x="12610" y="0"/>
                </a:lnTo>
                <a:lnTo>
                  <a:pt x="12610" y="18222"/>
                </a:lnTo>
                <a:lnTo>
                  <a:pt x="15004" y="18299"/>
                </a:lnTo>
                <a:cubicBezTo>
                  <a:pt x="18880" y="18560"/>
                  <a:pt x="21600" y="19171"/>
                  <a:pt x="21600" y="19882"/>
                </a:cubicBezTo>
                <a:close/>
              </a:path>
            </a:pathLst>
          </a:custGeom>
          <a:gradFill>
            <a:gsLst>
              <a:gs pos="0">
                <a:schemeClr val="accent1">
                  <a:alpha val="0"/>
                </a:schemeClr>
              </a:gs>
              <a:gs pos="100000">
                <a:srgbClr val="E08100"/>
              </a:gs>
            </a:gsLst>
            <a:lin ang="2700000"/>
          </a:gradFill>
          <a:ln w="12700">
            <a:miter lim="400000"/>
          </a:ln>
          <a:effectLst>
            <a:outerShdw blurRad="266700" rotWithShape="0">
              <a:schemeClr val="accent1">
                <a:alpha val="70000"/>
              </a:schemeClr>
            </a:outerShdw>
          </a:effectLst>
        </p:spPr>
        <p:txBody>
          <a:bodyPr lIns="45719" rIns="45719" anchor="ctr"/>
          <a:lstStyle/>
          <a:p>
            <a:pPr algn="ctr">
              <a:defRPr>
                <a:solidFill>
                  <a:srgbClr val="FFFFFF"/>
                </a:solidFill>
              </a:defRPr>
            </a:pPr>
            <a:endParaRPr dirty="0"/>
          </a:p>
        </p:txBody>
      </p:sp>
      <p:sp>
        <p:nvSpPr>
          <p:cNvPr id="186" name="01"/>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14" name="Freeform: Shape 1">
            <a:extLst>
              <a:ext uri="{FF2B5EF4-FFF2-40B4-BE49-F238E27FC236}">
                <a16:creationId xmlns:a16="http://schemas.microsoft.com/office/drawing/2014/main" id="{268F11F0-E89A-D154-050D-5FC4F779033B}"/>
              </a:ext>
            </a:extLst>
          </p:cNvPr>
          <p:cNvSpPr/>
          <p:nvPr userDrawn="1"/>
        </p:nvSpPr>
        <p:spPr>
          <a:xfrm rot="10800000">
            <a:off x="7400924" y="0"/>
            <a:ext cx="4791075" cy="3175071"/>
          </a:xfrm>
          <a:custGeom>
            <a:avLst/>
            <a:gdLst/>
            <a:ahLst/>
            <a:cxnLst>
              <a:cxn ang="0">
                <a:pos x="wd2" y="hd2"/>
              </a:cxn>
              <a:cxn ang="5400000">
                <a:pos x="wd2" y="hd2"/>
              </a:cxn>
              <a:cxn ang="10800000">
                <a:pos x="wd2" y="hd2"/>
              </a:cxn>
              <a:cxn ang="16200000">
                <a:pos x="wd2" y="hd2"/>
              </a:cxn>
            </a:cxnLst>
            <a:rect l="0" t="0" r="r" b="b"/>
            <a:pathLst>
              <a:path w="20443" h="17271" extrusionOk="0">
                <a:moveTo>
                  <a:pt x="0" y="0"/>
                </a:moveTo>
                <a:lnTo>
                  <a:pt x="0" y="17271"/>
                </a:lnTo>
                <a:lnTo>
                  <a:pt x="18912" y="17231"/>
                </a:lnTo>
                <a:cubicBezTo>
                  <a:pt x="19590" y="13885"/>
                  <a:pt x="21600" y="10278"/>
                  <a:pt x="19536" y="5434"/>
                </a:cubicBezTo>
                <a:cubicBezTo>
                  <a:pt x="14766" y="-4329"/>
                  <a:pt x="9864" y="4458"/>
                  <a:pt x="6129" y="3444"/>
                </a:cubicBezTo>
                <a:cubicBezTo>
                  <a:pt x="2394" y="2431"/>
                  <a:pt x="2307" y="675"/>
                  <a:pt x="0" y="0"/>
                </a:cubicBezTo>
                <a:close/>
              </a:path>
            </a:pathLst>
          </a:custGeom>
          <a:solidFill>
            <a:srgbClr val="005A7D"/>
          </a:solidFill>
          <a:ln w="12700">
            <a:miter lim="400000"/>
          </a:ln>
        </p:spPr>
        <p:txBody>
          <a:bodyPr lIns="45719" rIns="45719" anchor="ctr"/>
          <a:lstStyle/>
          <a:p>
            <a:pPr algn="ctr">
              <a:defRPr>
                <a:solidFill>
                  <a:srgbClr val="FFFFFF"/>
                </a:solidFill>
              </a:defRPr>
            </a:pPr>
            <a:endParaRPr dirty="0"/>
          </a:p>
        </p:txBody>
      </p:sp>
    </p:spTree>
    <p:extLst>
      <p:ext uri="{BB962C8B-B14F-4D97-AF65-F5344CB8AC3E}">
        <p14:creationId xmlns:p14="http://schemas.microsoft.com/office/powerpoint/2010/main" val="157168877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01"/>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92" r:id="rId4"/>
    <p:sldLayoutId id="2147483693" r:id="rId5"/>
    <p:sldLayoutId id="2147483695" r:id="rId6"/>
    <p:sldLayoutId id="2147483658" r:id="rId7"/>
    <p:sldLayoutId id="2147483694" r:id="rId8"/>
    <p:sldLayoutId id="2147483690" r:id="rId9"/>
    <p:sldLayoutId id="2147483660" r:id="rId10"/>
    <p:sldLayoutId id="2147483697" r:id="rId11"/>
    <p:sldLayoutId id="2147483691" r:id="rId12"/>
    <p:sldLayoutId id="2147483698" r:id="rId1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hyperlink" Target="http://www.modeferredcomp.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modeferredcomp.org/"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1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hyperlink" Target="mailto:jesses@mosers.org" TargetMode="External"/><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hyperlink" Target="mailto:katek@mosers.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rondap@mosers.org" TargetMode="External"/><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0.png"/><Relationship Id="rId10" Type="http://schemas.openxmlformats.org/officeDocument/2006/relationships/hyperlink" Target="mailto:tammarac@mosers.org" TargetMode="External"/><Relationship Id="rId4" Type="http://schemas.openxmlformats.org/officeDocument/2006/relationships/hyperlink" Target="mailto:davidg@mosers.org" TargetMode="External"/><Relationship Id="rId9" Type="http://schemas.openxmlformats.org/officeDocument/2006/relationships/image" Target="../media/image27.png"/><Relationship Id="rId14" Type="http://schemas.openxmlformats.org/officeDocument/2006/relationships/hyperlink" Target="mailto:donw@moser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51EF4-E35D-560D-A733-F7535AD24BE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06223">
            <a:off x="4806083" y="2777653"/>
            <a:ext cx="2392973" cy="2392973"/>
          </a:xfrm>
          <a:prstGeom prst="rect">
            <a:avLst/>
          </a:prstGeom>
        </p:spPr>
      </p:pic>
      <p:pic>
        <p:nvPicPr>
          <p:cNvPr id="4" name="Picture 3">
            <a:extLst>
              <a:ext uri="{FF2B5EF4-FFF2-40B4-BE49-F238E27FC236}">
                <a16:creationId xmlns:a16="http://schemas.microsoft.com/office/drawing/2014/main" id="{FF99D03F-486C-BB8D-FC1A-ED56A27B1E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67269">
            <a:off x="5437614" y="2780497"/>
            <a:ext cx="2392973" cy="2392973"/>
          </a:xfrm>
          <a:prstGeom prst="rect">
            <a:avLst/>
          </a:prstGeom>
        </p:spPr>
      </p:pic>
      <p:sp>
        <p:nvSpPr>
          <p:cNvPr id="14" name="TextBox 26">
            <a:extLst>
              <a:ext uri="{FF2B5EF4-FFF2-40B4-BE49-F238E27FC236}">
                <a16:creationId xmlns:a16="http://schemas.microsoft.com/office/drawing/2014/main" id="{6B755406-23D9-04DD-127B-EEDA20FC6853}"/>
              </a:ext>
            </a:extLst>
          </p:cNvPr>
          <p:cNvSpPr txBox="1"/>
          <p:nvPr/>
        </p:nvSpPr>
        <p:spPr>
          <a:xfrm>
            <a:off x="977238" y="606164"/>
            <a:ext cx="6222691" cy="42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defRPr sz="1600">
                <a:solidFill>
                  <a:schemeClr val="accent1"/>
                </a:solidFill>
                <a:latin typeface="+mj-lt"/>
                <a:ea typeface="+mj-ea"/>
                <a:cs typeface="+mj-cs"/>
                <a:sym typeface="Helvetica"/>
              </a:defRPr>
            </a:lvl1pPr>
          </a:lstStyle>
          <a:p>
            <a:r>
              <a:rPr lang="en-US" dirty="0">
                <a:solidFill>
                  <a:srgbClr val="0099BB"/>
                </a:solidFill>
                <a:latin typeface="Poppins Medium" panose="00000600000000000000" pitchFamily="2" charset="0"/>
                <a:cs typeface="Poppins Medium" panose="00000600000000000000" pitchFamily="2" charset="0"/>
              </a:rPr>
              <a:t>Welcome to </a:t>
            </a:r>
            <a:r>
              <a:rPr lang="en-US" i="1" dirty="0">
                <a:solidFill>
                  <a:srgbClr val="0099BB"/>
                </a:solidFill>
                <a:latin typeface="Poppins Medium" panose="00000600000000000000" pitchFamily="2" charset="0"/>
                <a:cs typeface="Poppins Medium" panose="00000600000000000000" pitchFamily="2" charset="0"/>
              </a:rPr>
              <a:t>The Essentials </a:t>
            </a:r>
            <a:r>
              <a:rPr lang="en-US" dirty="0">
                <a:solidFill>
                  <a:srgbClr val="0099BB"/>
                </a:solidFill>
                <a:latin typeface="Poppins Medium" panose="00000600000000000000" pitchFamily="2" charset="0"/>
                <a:cs typeface="Poppins Medium" panose="00000600000000000000" pitchFamily="2" charset="0"/>
              </a:rPr>
              <a:t>presentation!</a:t>
            </a:r>
          </a:p>
        </p:txBody>
      </p:sp>
      <p:sp>
        <p:nvSpPr>
          <p:cNvPr id="5" name="TextBox 5">
            <a:extLst>
              <a:ext uri="{FF2B5EF4-FFF2-40B4-BE49-F238E27FC236}">
                <a16:creationId xmlns:a16="http://schemas.microsoft.com/office/drawing/2014/main" id="{8BC44FDB-52A8-83A8-4E50-72EE6974EBC9}"/>
              </a:ext>
            </a:extLst>
          </p:cNvPr>
          <p:cNvSpPr txBox="1">
            <a:spLocks noGrp="1"/>
          </p:cNvSpPr>
          <p:nvPr>
            <p:ph type="title" idx="4294967295"/>
          </p:nvPr>
        </p:nvSpPr>
        <p:spPr>
          <a:xfrm>
            <a:off x="977238" y="1028655"/>
            <a:ext cx="5685920" cy="224676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rgbClr val="FFFFFF"/>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sz="2800" b="1" spc="100">
                <a:solidFill>
                  <a:srgbClr val="FFFFFF"/>
                </a:solidFill>
                <a:latin typeface="+mj-lt"/>
                <a:ea typeface="+mj-ea"/>
                <a:cs typeface="+mj-cs"/>
                <a:sym typeface="Helvetica"/>
              </a:defRPr>
            </a:pPr>
            <a: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While you wait, please </a:t>
            </a:r>
            <a:b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br>
            <a: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help out MO Deferred Comp by answering this short </a:t>
            </a:r>
            <a:b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br>
            <a: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3-minute investment education survey. </a:t>
            </a:r>
          </a:p>
        </p:txBody>
      </p:sp>
      <p:sp>
        <p:nvSpPr>
          <p:cNvPr id="6" name="Rectangle 9">
            <a:extLst>
              <a:ext uri="{FF2B5EF4-FFF2-40B4-BE49-F238E27FC236}">
                <a16:creationId xmlns:a16="http://schemas.microsoft.com/office/drawing/2014/main" id="{D2064186-7DAE-9901-C2C8-E2D23E1295AF}"/>
              </a:ext>
            </a:extLst>
          </p:cNvPr>
          <p:cNvSpPr txBox="1"/>
          <p:nvPr/>
        </p:nvSpPr>
        <p:spPr>
          <a:xfrm>
            <a:off x="977238" y="3407470"/>
            <a:ext cx="3942620" cy="1800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just">
              <a:lnSpc>
                <a:spcPct val="150000"/>
              </a:lnSpc>
              <a:defRPr sz="1100">
                <a:solidFill>
                  <a:srgbClr val="F2F2F2"/>
                </a:solidFill>
                <a:latin typeface="+mj-lt"/>
                <a:ea typeface="+mj-ea"/>
                <a:cs typeface="+mj-cs"/>
                <a:sym typeface="Helvetica"/>
              </a:defRPr>
            </a:lvl1pPr>
          </a:lstStyle>
          <a:p>
            <a:pPr marL="171450" indent="-171450" algn="l">
              <a:lnSpc>
                <a:spcPct val="100000"/>
              </a:lnSpc>
              <a:spcBef>
                <a:spcPts val="1800"/>
              </a:spcBef>
              <a:buFont typeface="Arial" panose="020B0604020202020204" pitchFamily="34" charset="0"/>
              <a:buChar char="•"/>
            </a:pPr>
            <a:r>
              <a:rPr lang="en-US" sz="1600" dirty="0">
                <a:solidFill>
                  <a:schemeClr val="tx1"/>
                </a:solidFill>
                <a:latin typeface="Poppins" panose="00000500000000000000" pitchFamily="2" charset="0"/>
                <a:cs typeface="Poppins" panose="00000500000000000000" pitchFamily="2" charset="0"/>
              </a:rPr>
              <a:t>Your participation will help us to create and deliver effective top tier investment and financial education.</a:t>
            </a:r>
          </a:p>
          <a:p>
            <a:pPr marL="171450" indent="-171450" algn="l">
              <a:lnSpc>
                <a:spcPct val="100000"/>
              </a:lnSpc>
              <a:spcBef>
                <a:spcPts val="1800"/>
              </a:spcBef>
              <a:buFont typeface="Arial" panose="020B0604020202020204" pitchFamily="34" charset="0"/>
              <a:buChar char="•"/>
            </a:pPr>
            <a:r>
              <a:rPr lang="en-US" sz="1600" b="1" dirty="0">
                <a:solidFill>
                  <a:schemeClr val="tx1"/>
                </a:solidFill>
                <a:latin typeface="Poppins" panose="00000500000000000000" pitchFamily="2" charset="0"/>
                <a:cs typeface="Poppins" panose="00000500000000000000" pitchFamily="2" charset="0"/>
              </a:rPr>
              <a:t>You will also be entered to win a MO Deferred Comp T-shirt and/or other Goodies</a:t>
            </a:r>
          </a:p>
        </p:txBody>
      </p:sp>
      <p:grpSp>
        <p:nvGrpSpPr>
          <p:cNvPr id="7" name="Group 6" descr="QR Code to take survey">
            <a:extLst>
              <a:ext uri="{FF2B5EF4-FFF2-40B4-BE49-F238E27FC236}">
                <a16:creationId xmlns:a16="http://schemas.microsoft.com/office/drawing/2014/main" id="{1114E093-8DC3-F984-E4F2-2D92A89847B5}"/>
              </a:ext>
              <a:ext uri="{C183D7F6-B498-43B3-948B-1728B52AA6E4}">
                <adec:decorative xmlns:adec="http://schemas.microsoft.com/office/drawing/2017/decorative" val="0"/>
              </a:ext>
            </a:extLst>
          </p:cNvPr>
          <p:cNvGrpSpPr/>
          <p:nvPr/>
        </p:nvGrpSpPr>
        <p:grpSpPr>
          <a:xfrm>
            <a:off x="7490493" y="1086811"/>
            <a:ext cx="3604065" cy="3568712"/>
            <a:chOff x="7162800" y="1120354"/>
            <a:chExt cx="3716704" cy="3680246"/>
          </a:xfrm>
        </p:grpSpPr>
        <p:sp>
          <p:nvSpPr>
            <p:cNvPr id="8" name="Rectangle 7">
              <a:extLst>
                <a:ext uri="{FF2B5EF4-FFF2-40B4-BE49-F238E27FC236}">
                  <a16:creationId xmlns:a16="http://schemas.microsoft.com/office/drawing/2014/main" id="{724B27B7-C87E-21E7-E2E2-145BFF86BA63}"/>
                </a:ext>
              </a:extLst>
            </p:cNvPr>
            <p:cNvSpPr/>
            <p:nvPr/>
          </p:nvSpPr>
          <p:spPr>
            <a:xfrm>
              <a:off x="7162800" y="1120354"/>
              <a:ext cx="3716704" cy="36802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Qr code&#10;&#10;AI-generated content may be incorrect.">
              <a:extLst>
                <a:ext uri="{FF2B5EF4-FFF2-40B4-BE49-F238E27FC236}">
                  <a16:creationId xmlns:a16="http://schemas.microsoft.com/office/drawing/2014/main" id="{C55537C6-A26A-25D7-2599-88FCC8F70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952" y="1233276"/>
              <a:ext cx="3454400" cy="3454400"/>
            </a:xfrm>
            <a:prstGeom prst="rect">
              <a:avLst/>
            </a:prstGeom>
          </p:spPr>
        </p:pic>
      </p:grpSp>
      <p:pic>
        <p:nvPicPr>
          <p:cNvPr id="10" name="Picture 9">
            <a:extLst>
              <a:ext uri="{FF2B5EF4-FFF2-40B4-BE49-F238E27FC236}">
                <a16:creationId xmlns:a16="http://schemas.microsoft.com/office/drawing/2014/main" id="{26C7CBC3-D5C7-FF61-13AC-80E46236F99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7127" y="6057900"/>
            <a:ext cx="1617542" cy="572070"/>
          </a:xfrm>
          <a:prstGeom prst="rect">
            <a:avLst/>
          </a:prstGeom>
        </p:spPr>
      </p:pic>
      <p:pic>
        <p:nvPicPr>
          <p:cNvPr id="11" name="Picture 10">
            <a:extLst>
              <a:ext uri="{FF2B5EF4-FFF2-40B4-BE49-F238E27FC236}">
                <a16:creationId xmlns:a16="http://schemas.microsoft.com/office/drawing/2014/main" id="{0C4408B0-A0DA-6A4F-2F08-46B3C1C4053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9294" y="2700244"/>
            <a:ext cx="2392973" cy="2392973"/>
          </a:xfrm>
          <a:prstGeom prst="rect">
            <a:avLst/>
          </a:prstGeom>
        </p:spPr>
      </p:pic>
      <p:pic>
        <p:nvPicPr>
          <p:cNvPr id="12" name="Picture 11">
            <a:extLst>
              <a:ext uri="{FF2B5EF4-FFF2-40B4-BE49-F238E27FC236}">
                <a16:creationId xmlns:a16="http://schemas.microsoft.com/office/drawing/2014/main" id="{61FF1B2A-B44D-2C6F-6EAE-CB956DCD86B6}"/>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2893" y="3227428"/>
            <a:ext cx="1432066" cy="1736623"/>
          </a:xfrm>
          <a:prstGeom prst="rect">
            <a:avLst/>
          </a:prstGeom>
        </p:spPr>
      </p:pic>
      <p:pic>
        <p:nvPicPr>
          <p:cNvPr id="13" name="Picture 12">
            <a:extLst>
              <a:ext uri="{FF2B5EF4-FFF2-40B4-BE49-F238E27FC236}">
                <a16:creationId xmlns:a16="http://schemas.microsoft.com/office/drawing/2014/main" id="{55ECB7A2-BB52-DF68-8500-43E80533F131}"/>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6296" y="3724514"/>
            <a:ext cx="840281" cy="1309188"/>
          </a:xfrm>
          <a:prstGeom prst="rect">
            <a:avLst/>
          </a:prstGeom>
        </p:spPr>
      </p:pic>
      <p:sp>
        <p:nvSpPr>
          <p:cNvPr id="15" name="TextBox 26">
            <a:extLst>
              <a:ext uri="{FF2B5EF4-FFF2-40B4-BE49-F238E27FC236}">
                <a16:creationId xmlns:a16="http://schemas.microsoft.com/office/drawing/2014/main" id="{37ECCBF0-BAEF-30B4-234D-AF6D41A37D72}"/>
              </a:ext>
            </a:extLst>
          </p:cNvPr>
          <p:cNvSpPr txBox="1"/>
          <p:nvPr/>
        </p:nvSpPr>
        <p:spPr>
          <a:xfrm>
            <a:off x="7490493" y="4571973"/>
            <a:ext cx="3604065"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defRPr sz="1600">
                <a:solidFill>
                  <a:schemeClr val="accent1"/>
                </a:solidFill>
                <a:latin typeface="+mj-lt"/>
                <a:ea typeface="+mj-ea"/>
                <a:cs typeface="+mj-cs"/>
                <a:sym typeface="Helvetica"/>
              </a:defRPr>
            </a:lvl1pPr>
          </a:lstStyle>
          <a:p>
            <a:pPr algn="ctr"/>
            <a:r>
              <a:rPr lang="en-US" dirty="0">
                <a:solidFill>
                  <a:schemeClr val="tx1"/>
                </a:solidFill>
                <a:latin typeface="Dreaming Outloud Script Pro" panose="03050502040304050704" pitchFamily="66" charset="0"/>
                <a:cs typeface="Dreaming Outloud Script Pro" panose="03050502040304050704" pitchFamily="66" charset="0"/>
              </a:rPr>
              <a:t>Scan this code to take the survey!</a:t>
            </a:r>
          </a:p>
        </p:txBody>
      </p:sp>
    </p:spTree>
    <p:extLst>
      <p:ext uri="{BB962C8B-B14F-4D97-AF65-F5344CB8AC3E}">
        <p14:creationId xmlns:p14="http://schemas.microsoft.com/office/powerpoint/2010/main" val="16328946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7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75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75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750"/>
                            </p:stCondLst>
                            <p:childTnLst>
                              <p:par>
                                <p:cTn id="17" presetID="1" presetClass="entr" presetSubtype="0" fill="hold" nodeType="afterEffect">
                                  <p:stCondLst>
                                    <p:cond delay="75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TextBox 10"/>
          <p:cNvSpPr txBox="1"/>
          <p:nvPr/>
        </p:nvSpPr>
        <p:spPr>
          <a:xfrm>
            <a:off x="2689501" y="303914"/>
            <a:ext cx="4705092" cy="4316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150000"/>
              </a:lnSpc>
              <a:defRPr sz="1600">
                <a:solidFill>
                  <a:schemeClr val="accent1"/>
                </a:solidFill>
                <a:latin typeface="+mj-lt"/>
                <a:ea typeface="+mj-ea"/>
                <a:cs typeface="+mj-cs"/>
                <a:sym typeface="Helvetica"/>
              </a:defRPr>
            </a:lvl1pPr>
          </a:lstStyle>
          <a:p>
            <a:r>
              <a:rPr lang="en-US" dirty="0">
                <a:solidFill>
                  <a:srgbClr val="0099BB"/>
                </a:solidFill>
                <a:latin typeface="Poppins Medium" panose="00000600000000000000" pitchFamily="2" charset="0"/>
                <a:cs typeface="Poppins Medium" panose="00000600000000000000" pitchFamily="2" charset="0"/>
              </a:rPr>
              <a:t>How much should you save for retirement?</a:t>
            </a:r>
            <a:endParaRPr dirty="0">
              <a:solidFill>
                <a:srgbClr val="0099BB"/>
              </a:solidFill>
              <a:latin typeface="Poppins Medium" panose="00000600000000000000" pitchFamily="2" charset="0"/>
              <a:cs typeface="Poppins Medium" panose="00000600000000000000" pitchFamily="2" charset="0"/>
            </a:endParaRPr>
          </a:p>
        </p:txBody>
      </p:sp>
      <p:sp>
        <p:nvSpPr>
          <p:cNvPr id="1039" name="TextBox 9"/>
          <p:cNvSpPr txBox="1">
            <a:spLocks noGrp="1"/>
          </p:cNvSpPr>
          <p:nvPr>
            <p:ph type="title" idx="4294967295"/>
          </p:nvPr>
        </p:nvSpPr>
        <p:spPr>
          <a:xfrm>
            <a:off x="2639291" y="728663"/>
            <a:ext cx="9552709" cy="592137"/>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Bringing it all together.</a:t>
            </a:r>
          </a:p>
        </p:txBody>
      </p:sp>
      <p:pic>
        <p:nvPicPr>
          <p:cNvPr id="17" name="Picture 16">
            <a:extLst>
              <a:ext uri="{FF2B5EF4-FFF2-40B4-BE49-F238E27FC236}">
                <a16:creationId xmlns:a16="http://schemas.microsoft.com/office/drawing/2014/main" id="{C91768FB-74B2-CE6E-A96A-1F24919CD19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1545" y="438435"/>
            <a:ext cx="1167371" cy="412860"/>
          </a:xfrm>
          <a:prstGeom prst="rect">
            <a:avLst/>
          </a:prstGeom>
        </p:spPr>
      </p:pic>
      <p:sp>
        <p:nvSpPr>
          <p:cNvPr id="2" name="Rectangle 2">
            <a:extLst>
              <a:ext uri="{FF2B5EF4-FFF2-40B4-BE49-F238E27FC236}">
                <a16:creationId xmlns:a16="http://schemas.microsoft.com/office/drawing/2014/main" id="{69D514FA-CF5A-33A4-8721-C8D225C2B0F6}"/>
              </a:ext>
            </a:extLst>
          </p:cNvPr>
          <p:cNvSpPr txBox="1"/>
          <p:nvPr/>
        </p:nvSpPr>
        <p:spPr>
          <a:xfrm>
            <a:off x="2639291" y="1285071"/>
            <a:ext cx="9234192" cy="591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ts val="2000"/>
              </a:lnSpc>
            </a:pPr>
            <a:r>
              <a:rPr lang="en-US" sz="1400" dirty="0">
                <a:solidFill>
                  <a:schemeClr val="tx1"/>
                </a:solidFill>
                <a:latin typeface="Poppins" panose="00000500000000000000" pitchFamily="2" charset="0"/>
                <a:cs typeface="Poppins" panose="00000500000000000000" pitchFamily="2" charset="0"/>
              </a:rPr>
              <a:t>As a state of Missouri employee, your income in retirement will come from three primary </a:t>
            </a:r>
            <a:r>
              <a:rPr lang="en-US" sz="1400" u="sng" dirty="0">
                <a:solidFill>
                  <a:schemeClr val="tx1"/>
                </a:solidFill>
                <a:latin typeface="Poppins" panose="00000500000000000000" pitchFamily="2" charset="0"/>
                <a:cs typeface="Poppins" panose="00000500000000000000" pitchFamily="2" charset="0"/>
              </a:rPr>
              <a:t>sources</a:t>
            </a:r>
            <a:r>
              <a:rPr lang="en-US" sz="1400" dirty="0">
                <a:solidFill>
                  <a:schemeClr val="tx1"/>
                </a:solidFill>
                <a:latin typeface="Poppins" panose="00000500000000000000" pitchFamily="2" charset="0"/>
                <a:cs typeface="Poppins" panose="00000500000000000000" pitchFamily="2" charset="0"/>
              </a:rPr>
              <a:t>: </a:t>
            </a:r>
            <a:r>
              <a:rPr lang="en-US" sz="1400" b="1" dirty="0">
                <a:solidFill>
                  <a:schemeClr val="tx1"/>
                </a:solidFill>
                <a:latin typeface="Poppins" panose="00000500000000000000" pitchFamily="2" charset="0"/>
                <a:cs typeface="Poppins" panose="00000500000000000000" pitchFamily="2" charset="0"/>
              </a:rPr>
              <a:t>your defined benefit pension from either MOSERS or MPERS, social security, and your personal savings</a:t>
            </a:r>
            <a:r>
              <a:rPr lang="en-US" sz="1400" dirty="0">
                <a:solidFill>
                  <a:schemeClr val="tx1"/>
                </a:solidFill>
                <a:latin typeface="Poppins" panose="00000500000000000000" pitchFamily="2" charset="0"/>
                <a:cs typeface="Poppins" panose="00000500000000000000" pitchFamily="2" charset="0"/>
              </a:rPr>
              <a:t>. </a:t>
            </a:r>
            <a:endParaRPr lang="it-IT" sz="1400" dirty="0">
              <a:solidFill>
                <a:schemeClr val="tx1"/>
              </a:solidFill>
              <a:latin typeface="Poppins" panose="00000500000000000000" pitchFamily="2" charset="0"/>
              <a:cs typeface="Poppins" panose="00000500000000000000" pitchFamily="2" charset="0"/>
            </a:endParaRPr>
          </a:p>
        </p:txBody>
      </p:sp>
      <p:sp>
        <p:nvSpPr>
          <p:cNvPr id="8" name="Rectangle: Rounded Corners 15">
            <a:extLst>
              <a:ext uri="{FF2B5EF4-FFF2-40B4-BE49-F238E27FC236}">
                <a16:creationId xmlns:a16="http://schemas.microsoft.com/office/drawing/2014/main" id="{2ABFFB7C-946C-F25D-386F-79E1B8CA0B74}"/>
              </a:ext>
              <a:ext uri="{C183D7F6-B498-43B3-948B-1728B52AA6E4}">
                <adec:decorative xmlns:adec="http://schemas.microsoft.com/office/drawing/2017/decorative" val="1"/>
              </a:ext>
            </a:extLst>
          </p:cNvPr>
          <p:cNvSpPr/>
          <p:nvPr/>
        </p:nvSpPr>
        <p:spPr>
          <a:xfrm>
            <a:off x="2689502" y="2096627"/>
            <a:ext cx="8933004" cy="3316711"/>
          </a:xfrm>
          <a:prstGeom prst="roundRect">
            <a:avLst>
              <a:gd name="adj" fmla="val 7121"/>
            </a:avLst>
          </a:prstGeom>
          <a:solidFill>
            <a:schemeClr val="bg1">
              <a:lumMod val="85000"/>
            </a:schemeClr>
          </a:solidFill>
          <a:ln w="12700">
            <a:miter lim="400000"/>
          </a:ln>
          <a:effectLst>
            <a:outerShdw blurRad="50800" dist="38100" dir="2700000" algn="tl" rotWithShape="0">
              <a:prstClr val="black">
                <a:alpha val="40000"/>
              </a:prstClr>
            </a:outerShdw>
          </a:effectLst>
        </p:spPr>
        <p:txBody>
          <a:bodyPr lIns="45719" rIns="45719" anchor="ctr"/>
          <a:lstStyle/>
          <a:p>
            <a:pPr algn="ctr">
              <a:defRPr>
                <a:solidFill>
                  <a:srgbClr val="FFFFFF"/>
                </a:solidFill>
              </a:defRPr>
            </a:pPr>
            <a:endParaRPr dirty="0"/>
          </a:p>
        </p:txBody>
      </p:sp>
      <p:graphicFrame>
        <p:nvGraphicFramePr>
          <p:cNvPr id="7" name="Chart 6" descr="Chart estimating how much you need to save to reach 100% income replacement depending on the years worked for the state.">
            <a:extLst>
              <a:ext uri="{FF2B5EF4-FFF2-40B4-BE49-F238E27FC236}">
                <a16:creationId xmlns:a16="http://schemas.microsoft.com/office/drawing/2014/main" id="{2D5CC7A2-9937-687F-697C-483173652BFF}"/>
              </a:ext>
            </a:extLst>
          </p:cNvPr>
          <p:cNvGraphicFramePr/>
          <p:nvPr/>
        </p:nvGraphicFramePr>
        <p:xfrm>
          <a:off x="3257110" y="2005596"/>
          <a:ext cx="8324728" cy="350226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F5386FC-DE87-8F42-0B8D-18C0B07EC60E}"/>
              </a:ext>
            </a:extLst>
          </p:cNvPr>
          <p:cNvSpPr txBox="1"/>
          <p:nvPr/>
        </p:nvSpPr>
        <p:spPr>
          <a:xfrm rot="16200000">
            <a:off x="1861772" y="3784880"/>
            <a:ext cx="2340041"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tx1"/>
                </a:solidFill>
                <a:effectLst/>
                <a:uFillTx/>
                <a:latin typeface="Poppins Medium" panose="00000600000000000000" pitchFamily="2" charset="0"/>
                <a:cs typeface="Poppins Medium" panose="00000600000000000000" pitchFamily="2" charset="0"/>
                <a:sym typeface="Calibri"/>
              </a:rPr>
              <a:t>Years of MO State</a:t>
            </a:r>
            <a:br>
              <a:rPr kumimoji="0" lang="en-US" sz="1100" b="0" i="0" u="none" strike="noStrike" cap="none" spc="0" normalizeH="0" baseline="0" dirty="0">
                <a:ln>
                  <a:noFill/>
                </a:ln>
                <a:solidFill>
                  <a:schemeClr val="tx1"/>
                </a:solidFill>
                <a:effectLst/>
                <a:uFillTx/>
                <a:latin typeface="Poppins Medium" panose="00000600000000000000" pitchFamily="2" charset="0"/>
                <a:cs typeface="Poppins Medium" panose="00000600000000000000" pitchFamily="2" charset="0"/>
                <a:sym typeface="Calibri"/>
              </a:rPr>
            </a:br>
            <a:r>
              <a:rPr kumimoji="0" lang="en-US" sz="1100" b="0" i="0" u="none" strike="noStrike" cap="none" spc="0" normalizeH="0" baseline="0" dirty="0">
                <a:ln>
                  <a:noFill/>
                </a:ln>
                <a:solidFill>
                  <a:schemeClr val="tx1"/>
                </a:solidFill>
                <a:effectLst/>
                <a:uFillTx/>
                <a:latin typeface="Poppins Medium" panose="00000600000000000000" pitchFamily="2" charset="0"/>
                <a:cs typeface="Poppins Medium" panose="00000600000000000000" pitchFamily="2" charset="0"/>
                <a:sym typeface="Calibri"/>
              </a:rPr>
              <a:t>Employment</a:t>
            </a:r>
          </a:p>
        </p:txBody>
      </p:sp>
      <p:pic>
        <p:nvPicPr>
          <p:cNvPr id="13" name="Picture 12">
            <a:extLst>
              <a:ext uri="{FF2B5EF4-FFF2-40B4-BE49-F238E27FC236}">
                <a16:creationId xmlns:a16="http://schemas.microsoft.com/office/drawing/2014/main" id="{8E9BC9E7-AAC4-7CEA-4A90-07AFAC75FA0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18914" y="4224026"/>
            <a:ext cx="2948588" cy="2633974"/>
          </a:xfrm>
          <a:prstGeom prst="rect">
            <a:avLst/>
          </a:prstGeom>
        </p:spPr>
      </p:pic>
      <p:sp>
        <p:nvSpPr>
          <p:cNvPr id="14" name="TextBox 3">
            <a:extLst>
              <a:ext uri="{FF2B5EF4-FFF2-40B4-BE49-F238E27FC236}">
                <a16:creationId xmlns:a16="http://schemas.microsoft.com/office/drawing/2014/main" id="{30DD4E0F-5A20-7F7C-430C-F58424BC2035}"/>
              </a:ext>
            </a:extLst>
          </p:cNvPr>
          <p:cNvSpPr txBox="1"/>
          <p:nvPr/>
        </p:nvSpPr>
        <p:spPr>
          <a:xfrm rot="21231960">
            <a:off x="453122" y="4948900"/>
            <a:ext cx="2615943"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800" b="1" spc="100">
                <a:solidFill>
                  <a:schemeClr val="accent2"/>
                </a:solidFill>
                <a:latin typeface="+mj-lt"/>
                <a:ea typeface="+mj-ea"/>
                <a:cs typeface="+mj-cs"/>
                <a:sym typeface="Helvetica"/>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u="sng" dirty="0">
                <a:solidFill>
                  <a:schemeClr val="tx1"/>
                </a:solidFill>
                <a:latin typeface="Poppins" panose="00000500000000000000" pitchFamily="2" charset="0"/>
                <a:cs typeface="Poppins" panose="00000500000000000000" pitchFamily="2" charset="0"/>
              </a:rPr>
              <a:t>FACT: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Poppins" panose="00000500000000000000" pitchFamily="2" charset="0"/>
                <a:cs typeface="Poppins" panose="00000500000000000000" pitchFamily="2" charset="0"/>
              </a:rPr>
              <a:t>There’s a good</a:t>
            </a:r>
            <a:br>
              <a:rPr lang="en-US" sz="1400" dirty="0">
                <a:solidFill>
                  <a:schemeClr val="tx1"/>
                </a:solidFill>
                <a:latin typeface="Poppins" panose="00000500000000000000" pitchFamily="2" charset="0"/>
                <a:cs typeface="Poppins" panose="00000500000000000000" pitchFamily="2" charset="0"/>
              </a:rPr>
            </a:br>
            <a:r>
              <a:rPr lang="en-US" sz="1400" dirty="0">
                <a:solidFill>
                  <a:schemeClr val="tx1"/>
                </a:solidFill>
                <a:latin typeface="Poppins" panose="00000500000000000000" pitchFamily="2" charset="0"/>
                <a:cs typeface="Poppins" panose="00000500000000000000" pitchFamily="2" charset="0"/>
              </a:rPr>
              <a:t>chance, your pension and social security won’t be enough.</a:t>
            </a:r>
          </a:p>
        </p:txBody>
      </p:sp>
      <p:sp>
        <p:nvSpPr>
          <p:cNvPr id="15" name="TextBox 14">
            <a:extLst>
              <a:ext uri="{FF2B5EF4-FFF2-40B4-BE49-F238E27FC236}">
                <a16:creationId xmlns:a16="http://schemas.microsoft.com/office/drawing/2014/main" id="{01908DD3-B38A-615F-94FA-77A392E4D1C2}"/>
              </a:ext>
            </a:extLst>
          </p:cNvPr>
          <p:cNvSpPr txBox="1"/>
          <p:nvPr/>
        </p:nvSpPr>
        <p:spPr>
          <a:xfrm>
            <a:off x="3297777" y="5506126"/>
            <a:ext cx="8324728" cy="1084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spcBef>
                <a:spcPts val="600"/>
              </a:spcBef>
            </a:pPr>
            <a:r>
              <a:rPr lang="en-US" sz="850" dirty="0">
                <a:solidFill>
                  <a:schemeClr val="tx1"/>
                </a:solidFill>
                <a:latin typeface="Poppins" panose="00000500000000000000" pitchFamily="2" charset="0"/>
                <a:cs typeface="Poppins" panose="00000500000000000000" pitchFamily="2" charset="0"/>
              </a:rPr>
              <a:t>Assumes normal retirement and a single life annuity from MOSERS or MPERS 2000 &amp; 2011 defined benefit pension plans. The social security percentage is based on the average income replacement if taken at </a:t>
            </a:r>
            <a:r>
              <a:rPr lang="en-US" sz="850" u="sng" dirty="0">
                <a:solidFill>
                  <a:schemeClr val="tx1"/>
                </a:solidFill>
                <a:latin typeface="Poppins" panose="00000500000000000000" pitchFamily="2" charset="0"/>
                <a:cs typeface="Poppins" panose="00000500000000000000" pitchFamily="2" charset="0"/>
              </a:rPr>
              <a:t>approximately</a:t>
            </a:r>
            <a:r>
              <a:rPr lang="en-US" sz="850" dirty="0">
                <a:solidFill>
                  <a:schemeClr val="tx1"/>
                </a:solidFill>
                <a:latin typeface="Poppins" panose="00000500000000000000" pitchFamily="2" charset="0"/>
                <a:cs typeface="Poppins" panose="00000500000000000000" pitchFamily="2" charset="0"/>
              </a:rPr>
              <a:t> age 62. Social Security replacement income will vary based on when you choose to receive social security benefits (whether as early as age 62 or your full social security retirement age) and Social Security’s ability to pay 100% of scheduled benefits. For a more accurate calculation of expected benefits and income replacement from Social Security at a specific age, please visit www.ssa.gov to view your social security statement. Current statement from the Social Security Administration: "</a:t>
            </a:r>
            <a:r>
              <a:rPr lang="en-US" sz="850" i="1" dirty="0">
                <a:solidFill>
                  <a:schemeClr val="tx1"/>
                </a:solidFill>
                <a:latin typeface="Poppins" panose="00000500000000000000" pitchFamily="2" charset="0"/>
                <a:cs typeface="Poppins" panose="00000500000000000000" pitchFamily="2" charset="0"/>
              </a:rPr>
              <a:t>Estimated benefits are based on current law. Congress has made changes to the law in the past and can do so at any time. The law governing benefit amounts may change because, by 2035, the payroll taxes collected will be enough to pay only about 80 percent of scheduled benefits.</a:t>
            </a:r>
            <a:r>
              <a:rPr lang="en-US" sz="850" dirty="0">
                <a:solidFill>
                  <a:schemeClr val="tx1"/>
                </a:solidFill>
                <a:latin typeface="Poppins" panose="00000500000000000000" pitchFamily="2" charset="0"/>
                <a:cs typeface="Poppins" panose="00000500000000000000" pitchFamily="2" charset="0"/>
              </a:rPr>
              <a:t>" Subject to change periodically.</a:t>
            </a:r>
          </a:p>
        </p:txBody>
      </p:sp>
    </p:spTree>
    <p:extLst>
      <p:ext uri="{BB962C8B-B14F-4D97-AF65-F5344CB8AC3E}">
        <p14:creationId xmlns:p14="http://schemas.microsoft.com/office/powerpoint/2010/main" val="13821098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ADDCC492-2095-8162-456C-A11DB875FC6E}"/>
              </a:ext>
            </a:extLst>
          </p:cNvPr>
          <p:cNvSpPr txBox="1">
            <a:spLocks noGrp="1"/>
          </p:cNvSpPr>
          <p:nvPr>
            <p:ph type="title" idx="4294967295"/>
          </p:nvPr>
        </p:nvSpPr>
        <p:spPr>
          <a:xfrm>
            <a:off x="740990" y="586339"/>
            <a:ext cx="3929015" cy="1077218"/>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Let’s run some examples.</a:t>
            </a:r>
          </a:p>
        </p:txBody>
      </p:sp>
      <p:sp>
        <p:nvSpPr>
          <p:cNvPr id="8" name="Rectangle 9">
            <a:extLst>
              <a:ext uri="{FF2B5EF4-FFF2-40B4-BE49-F238E27FC236}">
                <a16:creationId xmlns:a16="http://schemas.microsoft.com/office/drawing/2014/main" id="{5FC7425B-1084-73F9-A76F-9ACF8C15C1CF}"/>
              </a:ext>
            </a:extLst>
          </p:cNvPr>
          <p:cNvSpPr txBox="1"/>
          <p:nvPr/>
        </p:nvSpPr>
        <p:spPr>
          <a:xfrm>
            <a:off x="799418" y="2699804"/>
            <a:ext cx="3499627" cy="2769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lnSpc>
                <a:spcPct val="150000"/>
              </a:lnSpc>
              <a:defRPr sz="1100">
                <a:solidFill>
                  <a:srgbClr val="F2F2F2"/>
                </a:solidFill>
                <a:latin typeface="+mj-lt"/>
                <a:ea typeface="+mj-ea"/>
                <a:cs typeface="+mj-cs"/>
                <a:sym typeface="Helvetica"/>
              </a:defRPr>
            </a:lvl1pPr>
          </a:lstStyle>
          <a:p>
            <a:pPr marL="228600" indent="-228600" algn="l">
              <a:lnSpc>
                <a:spcPct val="100000"/>
              </a:lnSpc>
              <a:spcAft>
                <a:spcPts val="1200"/>
              </a:spcAft>
              <a:buFont typeface="+mj-lt"/>
              <a:buAutoNum type="arabicPeriod"/>
            </a:pPr>
            <a:r>
              <a:rPr lang="en-US" sz="1400" dirty="0">
                <a:solidFill>
                  <a:schemeClr val="tx1"/>
                </a:solidFill>
                <a:latin typeface="Poppins" panose="00000500000000000000" pitchFamily="2" charset="0"/>
                <a:cs typeface="Poppins" panose="00000500000000000000" pitchFamily="2" charset="0"/>
              </a:rPr>
              <a:t>Visit </a:t>
            </a:r>
            <a:r>
              <a:rPr lang="en-US" sz="1400" b="1" dirty="0">
                <a:solidFill>
                  <a:schemeClr val="tx1"/>
                </a:solidFill>
                <a:latin typeface="Poppins" panose="00000500000000000000" pitchFamily="2" charset="0"/>
                <a:cs typeface="Poppins" panose="00000500000000000000" pitchFamily="2" charset="0"/>
                <a:hlinkClick r:id="rId3"/>
              </a:rPr>
              <a:t>www.modeferredcomp.org</a:t>
            </a:r>
            <a:endParaRPr lang="en-US" sz="1400" b="1" dirty="0">
              <a:solidFill>
                <a:schemeClr val="tx1"/>
              </a:solidFill>
              <a:latin typeface="Poppins" panose="00000500000000000000" pitchFamily="2" charset="0"/>
              <a:cs typeface="Poppins" panose="00000500000000000000" pitchFamily="2" charset="0"/>
            </a:endParaRPr>
          </a:p>
          <a:p>
            <a:pPr marL="228600" indent="-228600" algn="l">
              <a:lnSpc>
                <a:spcPct val="100000"/>
              </a:lnSpc>
              <a:spcAft>
                <a:spcPts val="1200"/>
              </a:spcAft>
              <a:buFont typeface="+mj-lt"/>
              <a:buAutoNum type="arabicPeriod"/>
            </a:pPr>
            <a:r>
              <a:rPr lang="en-US" sz="1400" dirty="0">
                <a:solidFill>
                  <a:schemeClr val="tx1"/>
                </a:solidFill>
                <a:latin typeface="Poppins" panose="00000500000000000000" pitchFamily="2" charset="0"/>
                <a:cs typeface="Poppins" panose="00000500000000000000" pitchFamily="2" charset="0"/>
              </a:rPr>
              <a:t>Hover over the </a:t>
            </a:r>
            <a:r>
              <a:rPr lang="en-US" sz="1400" b="1" dirty="0">
                <a:solidFill>
                  <a:schemeClr val="tx1"/>
                </a:solidFill>
                <a:latin typeface="Poppins" panose="00000500000000000000" pitchFamily="2" charset="0"/>
                <a:cs typeface="Poppins" panose="00000500000000000000" pitchFamily="2" charset="0"/>
              </a:rPr>
              <a:t>Resources </a:t>
            </a:r>
            <a:r>
              <a:rPr lang="en-US" sz="1400" dirty="0">
                <a:solidFill>
                  <a:schemeClr val="tx1"/>
                </a:solidFill>
                <a:latin typeface="Poppins" panose="00000500000000000000" pitchFamily="2" charset="0"/>
                <a:cs typeface="Poppins" panose="00000500000000000000" pitchFamily="2" charset="0"/>
              </a:rPr>
              <a:t>menu item.</a:t>
            </a:r>
          </a:p>
          <a:p>
            <a:pPr marL="228600" indent="-228600" algn="l">
              <a:lnSpc>
                <a:spcPct val="100000"/>
              </a:lnSpc>
              <a:spcAft>
                <a:spcPts val="1200"/>
              </a:spcAft>
              <a:buFont typeface="+mj-lt"/>
              <a:buAutoNum type="arabicPeriod"/>
            </a:pPr>
            <a:r>
              <a:rPr lang="en-US" sz="1400" dirty="0">
                <a:solidFill>
                  <a:schemeClr val="tx1"/>
                </a:solidFill>
                <a:latin typeface="Poppins" panose="00000500000000000000" pitchFamily="2" charset="0"/>
                <a:cs typeface="Poppins" panose="00000500000000000000" pitchFamily="2" charset="0"/>
              </a:rPr>
              <a:t>Click </a:t>
            </a:r>
            <a:r>
              <a:rPr lang="en-US" sz="1400" b="1" dirty="0">
                <a:solidFill>
                  <a:schemeClr val="tx1"/>
                </a:solidFill>
                <a:latin typeface="Poppins" panose="00000500000000000000" pitchFamily="2" charset="0"/>
                <a:cs typeface="Poppins" panose="00000500000000000000" pitchFamily="2" charset="0"/>
              </a:rPr>
              <a:t>Calculators </a:t>
            </a:r>
            <a:r>
              <a:rPr lang="en-US" sz="1400" dirty="0">
                <a:solidFill>
                  <a:schemeClr val="tx1"/>
                </a:solidFill>
                <a:latin typeface="Poppins" panose="00000500000000000000" pitchFamily="2" charset="0"/>
                <a:cs typeface="Poppins" panose="00000500000000000000" pitchFamily="2" charset="0"/>
              </a:rPr>
              <a:t>from the dropdown. </a:t>
            </a:r>
          </a:p>
          <a:p>
            <a:pPr marL="228600" indent="-228600" algn="l">
              <a:lnSpc>
                <a:spcPct val="100000"/>
              </a:lnSpc>
              <a:spcAft>
                <a:spcPts val="1200"/>
              </a:spcAft>
              <a:buFont typeface="+mj-lt"/>
              <a:buAutoNum type="arabicPeriod"/>
            </a:pPr>
            <a:r>
              <a:rPr lang="en-US" sz="1400" dirty="0">
                <a:solidFill>
                  <a:schemeClr val="tx1"/>
                </a:solidFill>
                <a:latin typeface="Poppins" panose="00000500000000000000" pitchFamily="2" charset="0"/>
                <a:cs typeface="Poppins" panose="00000500000000000000" pitchFamily="2" charset="0"/>
              </a:rPr>
              <a:t>Select the </a:t>
            </a:r>
            <a:r>
              <a:rPr lang="en-US" sz="1400" b="1" dirty="0">
                <a:solidFill>
                  <a:schemeClr val="tx1"/>
                </a:solidFill>
                <a:latin typeface="Poppins" panose="00000500000000000000" pitchFamily="2" charset="0"/>
                <a:cs typeface="Poppins" panose="00000500000000000000" pitchFamily="2" charset="0"/>
              </a:rPr>
              <a:t>Savings to Income Calculator </a:t>
            </a:r>
            <a:r>
              <a:rPr lang="en-US" sz="1400" dirty="0">
                <a:solidFill>
                  <a:schemeClr val="tx1"/>
                </a:solidFill>
                <a:latin typeface="Poppins" panose="00000500000000000000" pitchFamily="2" charset="0"/>
                <a:cs typeface="Poppins" panose="00000500000000000000" pitchFamily="2" charset="0"/>
              </a:rPr>
              <a:t>tab.</a:t>
            </a:r>
          </a:p>
          <a:p>
            <a:pPr marL="228600" indent="-228600" algn="l">
              <a:lnSpc>
                <a:spcPct val="100000"/>
              </a:lnSpc>
              <a:spcAft>
                <a:spcPts val="1200"/>
              </a:spcAft>
              <a:buFont typeface="+mj-lt"/>
              <a:buAutoNum type="arabicPeriod"/>
            </a:pPr>
            <a:r>
              <a:rPr lang="en-US" sz="1400" dirty="0">
                <a:solidFill>
                  <a:schemeClr val="tx1"/>
                </a:solidFill>
                <a:latin typeface="Poppins" panose="00000500000000000000" pitchFamily="2" charset="0"/>
                <a:cs typeface="Poppins" panose="00000500000000000000" pitchFamily="2" charset="0"/>
              </a:rPr>
              <a:t>Start estimating!</a:t>
            </a:r>
          </a:p>
          <a:p>
            <a:pPr marL="228600" indent="-228600" algn="l">
              <a:lnSpc>
                <a:spcPct val="100000"/>
              </a:lnSpc>
              <a:spcAft>
                <a:spcPts val="1200"/>
              </a:spcAft>
              <a:buFont typeface="+mj-lt"/>
              <a:buAutoNum type="arabicPeriod"/>
            </a:pPr>
            <a:endParaRPr lang="en-US" sz="1200" dirty="0">
              <a:solidFill>
                <a:schemeClr val="tx1"/>
              </a:solidFill>
              <a:latin typeface="Poppins" panose="00000500000000000000" pitchFamily="2" charset="0"/>
              <a:cs typeface="Poppins" panose="00000500000000000000" pitchFamily="2" charset="0"/>
            </a:endParaRPr>
          </a:p>
        </p:txBody>
      </p:sp>
      <p:sp>
        <p:nvSpPr>
          <p:cNvPr id="10" name="Rectangle 2">
            <a:extLst>
              <a:ext uri="{FF2B5EF4-FFF2-40B4-BE49-F238E27FC236}">
                <a16:creationId xmlns:a16="http://schemas.microsoft.com/office/drawing/2014/main" id="{B99665FF-22BA-E89D-B13C-B06CC95D6D50}"/>
              </a:ext>
            </a:extLst>
          </p:cNvPr>
          <p:cNvSpPr txBox="1"/>
          <p:nvPr/>
        </p:nvSpPr>
        <p:spPr>
          <a:xfrm>
            <a:off x="799418" y="1679584"/>
            <a:ext cx="3499627" cy="847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ts val="2000"/>
              </a:lnSpc>
            </a:pPr>
            <a:r>
              <a:rPr lang="en-US" sz="1400" b="1" dirty="0">
                <a:solidFill>
                  <a:schemeClr val="tx1"/>
                </a:solidFill>
                <a:latin typeface="Poppins" panose="00000500000000000000" pitchFamily="2" charset="0"/>
                <a:cs typeface="Poppins" panose="00000500000000000000" pitchFamily="2" charset="0"/>
              </a:rPr>
              <a:t>Use the Savings-to-Income Calculator to estimate your personal savings needs.</a:t>
            </a:r>
            <a:endParaRPr lang="it-IT" sz="1400" b="1" dirty="0">
              <a:solidFill>
                <a:schemeClr val="tx1"/>
              </a:solidFill>
              <a:latin typeface="Poppins" panose="00000500000000000000" pitchFamily="2" charset="0"/>
              <a:cs typeface="Poppins" panose="00000500000000000000" pitchFamily="2" charset="0"/>
            </a:endParaRPr>
          </a:p>
        </p:txBody>
      </p:sp>
      <p:pic>
        <p:nvPicPr>
          <p:cNvPr id="5" name="Picture 4" descr="Savings-to-Income Calcualtor image">
            <a:extLst>
              <a:ext uri="{FF2B5EF4-FFF2-40B4-BE49-F238E27FC236}">
                <a16:creationId xmlns:a16="http://schemas.microsoft.com/office/drawing/2014/main" id="{68E75A42-0F0B-9AD6-B959-BACC8114A0EE}"/>
              </a:ext>
            </a:extLst>
          </p:cNvPr>
          <p:cNvPicPr>
            <a:picLocks noChangeAspect="1"/>
          </p:cNvPicPr>
          <p:nvPr/>
        </p:nvPicPr>
        <p:blipFill>
          <a:blip r:embed="rId4"/>
          <a:stretch>
            <a:fillRect/>
          </a:stretch>
        </p:blipFill>
        <p:spPr>
          <a:xfrm>
            <a:off x="4471017" y="466743"/>
            <a:ext cx="8735317" cy="6538193"/>
          </a:xfrm>
          <a:prstGeom prst="rect">
            <a:avLst/>
          </a:prstGeom>
        </p:spPr>
      </p:pic>
    </p:spTree>
    <p:extLst>
      <p:ext uri="{BB962C8B-B14F-4D97-AF65-F5344CB8AC3E}">
        <p14:creationId xmlns:p14="http://schemas.microsoft.com/office/powerpoint/2010/main" val="313767961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id="{229F7B34-35E2-F97B-9088-9BEE7D583708}"/>
              </a:ext>
            </a:extLst>
          </p:cNvPr>
          <p:cNvSpPr txBox="1">
            <a:spLocks noGrp="1"/>
          </p:cNvSpPr>
          <p:nvPr>
            <p:ph type="title" idx="4294967295"/>
          </p:nvPr>
        </p:nvSpPr>
        <p:spPr>
          <a:xfrm>
            <a:off x="740990" y="586339"/>
            <a:ext cx="3929015" cy="1077218"/>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Let’s run some examples.</a:t>
            </a:r>
          </a:p>
        </p:txBody>
      </p:sp>
      <p:sp>
        <p:nvSpPr>
          <p:cNvPr id="8" name="Rectangle 2">
            <a:extLst>
              <a:ext uri="{FF2B5EF4-FFF2-40B4-BE49-F238E27FC236}">
                <a16:creationId xmlns:a16="http://schemas.microsoft.com/office/drawing/2014/main" id="{D3DE64CA-7C1C-9A6E-DCBF-9E4C34BAE7CE}"/>
              </a:ext>
            </a:extLst>
          </p:cNvPr>
          <p:cNvSpPr txBox="1"/>
          <p:nvPr/>
        </p:nvSpPr>
        <p:spPr>
          <a:xfrm>
            <a:off x="799418" y="1679584"/>
            <a:ext cx="3499627" cy="1549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ts val="2000"/>
              </a:lnSpc>
            </a:pPr>
            <a:r>
              <a:rPr lang="en-US" sz="1400" b="1" dirty="0">
                <a:solidFill>
                  <a:schemeClr val="tx1"/>
                </a:solidFill>
                <a:latin typeface="Poppins" panose="00000500000000000000" pitchFamily="2" charset="0"/>
                <a:cs typeface="Poppins" panose="00000500000000000000" pitchFamily="2" charset="0"/>
              </a:rPr>
              <a:t>Use the Savings-to-Income Calculator to estimate your personal savings needs.</a:t>
            </a:r>
          </a:p>
          <a:p>
            <a:pPr algn="l">
              <a:lnSpc>
                <a:spcPts val="2000"/>
              </a:lnSpc>
            </a:pPr>
            <a:endParaRPr lang="en-US" sz="1400" b="1" dirty="0">
              <a:solidFill>
                <a:schemeClr val="tx1"/>
              </a:solidFill>
              <a:latin typeface="Poppins" panose="00000500000000000000" pitchFamily="2" charset="0"/>
              <a:cs typeface="Poppins" panose="00000500000000000000" pitchFamily="2" charset="0"/>
            </a:endParaRPr>
          </a:p>
          <a:p>
            <a:pPr marL="404813" indent="-225425" algn="l">
              <a:lnSpc>
                <a:spcPct val="100000"/>
              </a:lnSpc>
              <a:spcAft>
                <a:spcPts val="1200"/>
              </a:spcAft>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Check out the Annual Auto Increase feature.</a:t>
            </a:r>
            <a:endParaRPr lang="it-IT" sz="1400" dirty="0">
              <a:solidFill>
                <a:schemeClr val="tx1"/>
              </a:solidFill>
              <a:latin typeface="Poppins" panose="00000500000000000000" pitchFamily="2" charset="0"/>
              <a:cs typeface="Poppins" panose="00000500000000000000" pitchFamily="2" charset="0"/>
            </a:endParaRPr>
          </a:p>
        </p:txBody>
      </p:sp>
      <p:pic>
        <p:nvPicPr>
          <p:cNvPr id="3" name="Picture 2" descr="Savings-to-Income Calculator image">
            <a:extLst>
              <a:ext uri="{FF2B5EF4-FFF2-40B4-BE49-F238E27FC236}">
                <a16:creationId xmlns:a16="http://schemas.microsoft.com/office/drawing/2014/main" id="{EBA76AAA-6520-5A77-FB8F-6994AB5974F2}"/>
              </a:ext>
            </a:extLst>
          </p:cNvPr>
          <p:cNvPicPr>
            <a:picLocks noChangeAspect="1"/>
          </p:cNvPicPr>
          <p:nvPr/>
        </p:nvPicPr>
        <p:blipFill>
          <a:blip r:embed="rId2"/>
          <a:stretch>
            <a:fillRect/>
          </a:stretch>
        </p:blipFill>
        <p:spPr>
          <a:xfrm>
            <a:off x="4471017" y="460176"/>
            <a:ext cx="8765298" cy="6537506"/>
          </a:xfrm>
          <a:prstGeom prst="rect">
            <a:avLst/>
          </a:prstGeom>
        </p:spPr>
      </p:pic>
      <p:sp>
        <p:nvSpPr>
          <p:cNvPr id="15" name="Oval 14">
            <a:extLst>
              <a:ext uri="{FF2B5EF4-FFF2-40B4-BE49-F238E27FC236}">
                <a16:creationId xmlns:a16="http://schemas.microsoft.com/office/drawing/2014/main" id="{EBC47342-18A3-0A1C-9BFD-7FDEC9D7603B}"/>
              </a:ext>
              <a:ext uri="{C183D7F6-B498-43B3-948B-1728B52AA6E4}">
                <adec:decorative xmlns:adec="http://schemas.microsoft.com/office/drawing/2017/decorative" val="1"/>
              </a:ext>
            </a:extLst>
          </p:cNvPr>
          <p:cNvSpPr/>
          <p:nvPr/>
        </p:nvSpPr>
        <p:spPr>
          <a:xfrm>
            <a:off x="4471017" y="3537841"/>
            <a:ext cx="2923674" cy="657652"/>
          </a:xfrm>
          <a:prstGeom prst="ellips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95261602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4" name="Picture Placeholder 2">
            <a:extLst>
              <a:ext uri="{C183D7F6-B498-43B3-948B-1728B52AA6E4}">
                <adec:decorative xmlns:adec="http://schemas.microsoft.com/office/drawing/2017/decorative" val="1"/>
              </a:ext>
            </a:extLst>
          </p:cNvPr>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t="23463" b="1461"/>
          <a:stretch/>
        </p:blipFill>
        <p:spPr>
          <a:xfrm flipH="1">
            <a:off x="7086600" y="0"/>
            <a:ext cx="5105398" cy="3832944"/>
          </a:xfrm>
          <a:custGeom>
            <a:avLst/>
            <a:gdLst/>
            <a:ahLst/>
            <a:cxnLst>
              <a:cxn ang="0">
                <a:pos x="wd2" y="hd2"/>
              </a:cxn>
              <a:cxn ang="5400000">
                <a:pos x="wd2" y="hd2"/>
              </a:cxn>
              <a:cxn ang="10800000">
                <a:pos x="wd2" y="hd2"/>
              </a:cxn>
              <a:cxn ang="16200000">
                <a:pos x="wd2" y="hd2"/>
              </a:cxn>
            </a:cxnLst>
            <a:rect l="0" t="0" r="r" b="b"/>
            <a:pathLst>
              <a:path w="21400" h="21379" extrusionOk="0">
                <a:moveTo>
                  <a:pt x="0" y="0"/>
                </a:moveTo>
                <a:lnTo>
                  <a:pt x="0" y="21379"/>
                </a:lnTo>
                <a:cubicBezTo>
                  <a:pt x="997" y="20539"/>
                  <a:pt x="2071" y="21600"/>
                  <a:pt x="2659" y="18107"/>
                </a:cubicBezTo>
                <a:cubicBezTo>
                  <a:pt x="2889" y="16825"/>
                  <a:pt x="3579" y="15897"/>
                  <a:pt x="4346" y="15897"/>
                </a:cubicBezTo>
                <a:cubicBezTo>
                  <a:pt x="4371" y="15897"/>
                  <a:pt x="4371" y="15897"/>
                  <a:pt x="4371" y="15897"/>
                </a:cubicBezTo>
                <a:cubicBezTo>
                  <a:pt x="6723" y="15720"/>
                  <a:pt x="9075" y="18018"/>
                  <a:pt x="11427" y="16073"/>
                </a:cubicBezTo>
                <a:cubicBezTo>
                  <a:pt x="13370" y="14304"/>
                  <a:pt x="11836" y="10237"/>
                  <a:pt x="13063" y="7761"/>
                </a:cubicBezTo>
                <a:cubicBezTo>
                  <a:pt x="14699" y="4401"/>
                  <a:pt x="17154" y="7938"/>
                  <a:pt x="19302" y="7407"/>
                </a:cubicBezTo>
                <a:cubicBezTo>
                  <a:pt x="21136" y="6982"/>
                  <a:pt x="21600" y="3881"/>
                  <a:pt x="21328" y="1128"/>
                </a:cubicBezTo>
                <a:lnTo>
                  <a:pt x="21171" y="0"/>
                </a:lnTo>
                <a:lnTo>
                  <a:pt x="0" y="0"/>
                </a:lnTo>
                <a:close/>
              </a:path>
            </a:pathLst>
          </a:custGeom>
        </p:spPr>
      </p:pic>
      <p:sp>
        <p:nvSpPr>
          <p:cNvPr id="976" name="TextBox 17"/>
          <p:cNvSpPr txBox="1">
            <a:spLocks noGrp="1"/>
          </p:cNvSpPr>
          <p:nvPr>
            <p:ph type="title" idx="4294967295"/>
          </p:nvPr>
        </p:nvSpPr>
        <p:spPr>
          <a:xfrm>
            <a:off x="813564" y="975001"/>
            <a:ext cx="4881045" cy="523220"/>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sz="2800" b="1" spc="100">
                <a:solidFill>
                  <a:srgbClr val="FFFFFF"/>
                </a:solidFill>
                <a:latin typeface="+mj-lt"/>
                <a:ea typeface="+mj-ea"/>
                <a:cs typeface="+mj-cs"/>
                <a:sym typeface="Helvetica"/>
              </a:defRPr>
            </a:pPr>
            <a: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The 2026 Saver's Credit</a:t>
            </a:r>
          </a:p>
        </p:txBody>
      </p:sp>
      <p:pic>
        <p:nvPicPr>
          <p:cNvPr id="26" name="Picture 25">
            <a:extLst>
              <a:ext uri="{FF2B5EF4-FFF2-40B4-BE49-F238E27FC236}">
                <a16:creationId xmlns:a16="http://schemas.microsoft.com/office/drawing/2014/main" id="{F71C97D8-5E47-9671-825E-9385038B10E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2275" y="6134488"/>
            <a:ext cx="1167371" cy="412860"/>
          </a:xfrm>
          <a:prstGeom prst="rect">
            <a:avLst/>
          </a:prstGeom>
        </p:spPr>
      </p:pic>
      <p:sp>
        <p:nvSpPr>
          <p:cNvPr id="2" name="Rectangle 2">
            <a:extLst>
              <a:ext uri="{FF2B5EF4-FFF2-40B4-BE49-F238E27FC236}">
                <a16:creationId xmlns:a16="http://schemas.microsoft.com/office/drawing/2014/main" id="{1CE6684F-DD4B-6E62-FDEF-C250E3158056}"/>
              </a:ext>
            </a:extLst>
          </p:cNvPr>
          <p:cNvSpPr txBox="1"/>
          <p:nvPr/>
        </p:nvSpPr>
        <p:spPr>
          <a:xfrm>
            <a:off x="813565" y="1498221"/>
            <a:ext cx="8019100" cy="16569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ts val="2000"/>
              </a:lnSpc>
            </a:pPr>
            <a:r>
              <a:rPr lang="en-US" sz="1600" b="1" dirty="0">
                <a:solidFill>
                  <a:schemeClr val="tx1"/>
                </a:solidFill>
                <a:latin typeface="Poppins" panose="00000500000000000000" pitchFamily="2" charset="0"/>
                <a:cs typeface="Poppins" panose="00000500000000000000" pitchFamily="2" charset="0"/>
              </a:rPr>
              <a:t>The Saver’s Credit is designed to help low- and moderate-income workers save for retirement by providing a dollar-for-dollar reduction on their tax bill by the amount of the credit. </a:t>
            </a:r>
            <a:r>
              <a:rPr lang="en-US" sz="1400" dirty="0">
                <a:solidFill>
                  <a:schemeClr val="tx1"/>
                </a:solidFill>
                <a:latin typeface="Poppins" panose="00000500000000000000" pitchFamily="2" charset="0"/>
                <a:cs typeface="Poppins" panose="00000500000000000000" pitchFamily="2" charset="0"/>
                <a:sym typeface="Helvetica"/>
              </a:rPr>
              <a:t>The maximum contribution amount that may qualify for the credit is $2,000 ($4,000 if married filing jointly), making the maximum credit $1,000 ($2,000 if married filing jointly). </a:t>
            </a:r>
          </a:p>
          <a:p>
            <a:pPr algn="l"/>
            <a:endParaRPr lang="en-US" sz="1350" dirty="0">
              <a:solidFill>
                <a:schemeClr val="tx1"/>
              </a:solidFill>
              <a:latin typeface="Poppins" panose="00000500000000000000" pitchFamily="2" charset="0"/>
              <a:cs typeface="Poppins" panose="00000500000000000000" pitchFamily="2" charset="0"/>
            </a:endParaRPr>
          </a:p>
        </p:txBody>
      </p:sp>
      <p:graphicFrame>
        <p:nvGraphicFramePr>
          <p:cNvPr id="5" name="Table 5">
            <a:extLst>
              <a:ext uri="{FF2B5EF4-FFF2-40B4-BE49-F238E27FC236}">
                <a16:creationId xmlns:a16="http://schemas.microsoft.com/office/drawing/2014/main" id="{A5B22A8A-39C6-123C-C0BF-D3787EC731B0}"/>
              </a:ext>
            </a:extLst>
          </p:cNvPr>
          <p:cNvGraphicFramePr>
            <a:graphicFrameLocks noGrp="1"/>
          </p:cNvGraphicFramePr>
          <p:nvPr/>
        </p:nvGraphicFramePr>
        <p:xfrm>
          <a:off x="813564" y="3031191"/>
          <a:ext cx="8246212" cy="2773680"/>
        </p:xfrm>
        <a:graphic>
          <a:graphicData uri="http://schemas.openxmlformats.org/drawingml/2006/table">
            <a:tbl>
              <a:tblPr firstRow="1" bandRow="1">
                <a:tableStyleId>{5C22544A-7EE6-4342-B048-85BDC9FD1C3A}</a:tableStyleId>
              </a:tblPr>
              <a:tblGrid>
                <a:gridCol w="2061553">
                  <a:extLst>
                    <a:ext uri="{9D8B030D-6E8A-4147-A177-3AD203B41FA5}">
                      <a16:colId xmlns:a16="http://schemas.microsoft.com/office/drawing/2014/main" val="287183712"/>
                    </a:ext>
                  </a:extLst>
                </a:gridCol>
                <a:gridCol w="2061553">
                  <a:extLst>
                    <a:ext uri="{9D8B030D-6E8A-4147-A177-3AD203B41FA5}">
                      <a16:colId xmlns:a16="http://schemas.microsoft.com/office/drawing/2014/main" val="200908897"/>
                    </a:ext>
                  </a:extLst>
                </a:gridCol>
                <a:gridCol w="2061553">
                  <a:extLst>
                    <a:ext uri="{9D8B030D-6E8A-4147-A177-3AD203B41FA5}">
                      <a16:colId xmlns:a16="http://schemas.microsoft.com/office/drawing/2014/main" val="2567509456"/>
                    </a:ext>
                  </a:extLst>
                </a:gridCol>
                <a:gridCol w="2061553">
                  <a:extLst>
                    <a:ext uri="{9D8B030D-6E8A-4147-A177-3AD203B41FA5}">
                      <a16:colId xmlns:a16="http://schemas.microsoft.com/office/drawing/2014/main" val="3975156369"/>
                    </a:ext>
                  </a:extLst>
                </a:gridCol>
              </a:tblGrid>
              <a:tr h="422311">
                <a:tc>
                  <a:txBody>
                    <a:bodyPr/>
                    <a:lstStyle/>
                    <a:p>
                      <a:pPr algn="ctr" fontAlgn="t"/>
                      <a:r>
                        <a:rPr lang="en-US" sz="1400" b="1" dirty="0">
                          <a:solidFill>
                            <a:srgbClr val="FFFFFF"/>
                          </a:solidFill>
                          <a:effectLst/>
                          <a:latin typeface="Poppins" panose="00000500000000000000" pitchFamily="2" charset="0"/>
                          <a:cs typeface="Poppins" panose="00000500000000000000" pitchFamily="2" charset="0"/>
                        </a:rPr>
                        <a:t>Credit Rate</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algn="ctr" fontAlgn="t"/>
                      <a:r>
                        <a:rPr lang="en-US" sz="1400" b="1" dirty="0">
                          <a:solidFill>
                            <a:srgbClr val="FFFFFF"/>
                          </a:solidFill>
                          <a:effectLst/>
                          <a:latin typeface="Poppins" panose="00000500000000000000" pitchFamily="2" charset="0"/>
                          <a:cs typeface="Poppins" panose="00000500000000000000" pitchFamily="2" charset="0"/>
                        </a:rPr>
                        <a:t>Married Filing Jointly</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algn="ctr" fontAlgn="t"/>
                      <a:r>
                        <a:rPr lang="en-US" sz="1400" b="1" dirty="0">
                          <a:solidFill>
                            <a:srgbClr val="FFFFFF"/>
                          </a:solidFill>
                          <a:effectLst/>
                          <a:latin typeface="Poppins" panose="00000500000000000000" pitchFamily="2" charset="0"/>
                          <a:cs typeface="Poppins" panose="00000500000000000000" pitchFamily="2" charset="0"/>
                        </a:rPr>
                        <a:t>Head of Household</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algn="ctr" fontAlgn="t"/>
                      <a:r>
                        <a:rPr lang="en-US" sz="1400" b="1" dirty="0">
                          <a:solidFill>
                            <a:srgbClr val="FFFFFF"/>
                          </a:solidFill>
                          <a:effectLst/>
                          <a:latin typeface="Poppins" panose="00000500000000000000" pitchFamily="2" charset="0"/>
                          <a:cs typeface="Poppins" panose="00000500000000000000" pitchFamily="2" charset="0"/>
                        </a:rPr>
                        <a:t>All Other Filers</a:t>
                      </a:r>
                      <a:r>
                        <a:rPr lang="en-US" sz="1400" b="1" baseline="30000" dirty="0">
                          <a:solidFill>
                            <a:srgbClr val="FFFFFF"/>
                          </a:solidFill>
                          <a:effectLst/>
                          <a:latin typeface="Poppins" panose="00000500000000000000" pitchFamily="2" charset="0"/>
                          <a:cs typeface="Poppins" panose="00000500000000000000" pitchFamily="2" charset="0"/>
                        </a:rPr>
                        <a:t>1</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extLst>
                  <a:ext uri="{0D108BD9-81ED-4DB2-BD59-A6C34878D82A}">
                    <a16:rowId xmlns:a16="http://schemas.microsoft.com/office/drawing/2014/main" val="1483112313"/>
                  </a:ext>
                </a:extLst>
              </a:tr>
              <a:tr h="370840">
                <a:tc>
                  <a:txBody>
                    <a:bodyPr/>
                    <a:lstStyle/>
                    <a:p>
                      <a:pPr algn="ctr" fontAlgn="t"/>
                      <a:r>
                        <a:rPr lang="en-US" sz="1300" b="1" dirty="0">
                          <a:effectLst/>
                          <a:latin typeface="Poppins" panose="00000500000000000000" pitchFamily="2" charset="0"/>
                          <a:cs typeface="Poppins" panose="00000500000000000000" pitchFamily="2" charset="0"/>
                        </a:rPr>
                        <a:t>50% of your contribution</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AGI</a:t>
                      </a:r>
                      <a:r>
                        <a:rPr lang="en-US" sz="1300" baseline="30000" dirty="0">
                          <a:effectLst/>
                          <a:latin typeface="Poppins" panose="00000500000000000000" pitchFamily="2" charset="0"/>
                          <a:cs typeface="Poppins" panose="00000500000000000000" pitchFamily="2" charset="0"/>
                        </a:rPr>
                        <a:t>2</a:t>
                      </a:r>
                      <a:r>
                        <a:rPr lang="en-US" sz="1300" dirty="0">
                          <a:effectLst/>
                          <a:latin typeface="Poppins" panose="00000500000000000000" pitchFamily="2" charset="0"/>
                          <a:cs typeface="Poppins" panose="00000500000000000000" pitchFamily="2" charset="0"/>
                        </a:rPr>
                        <a:t> of $48,500</a:t>
                      </a:r>
                      <a:br>
                        <a:rPr lang="en-US" sz="1300" dirty="0">
                          <a:effectLst/>
                          <a:latin typeface="Poppins" panose="00000500000000000000" pitchFamily="2" charset="0"/>
                          <a:cs typeface="Poppins" panose="00000500000000000000" pitchFamily="2" charset="0"/>
                        </a:rPr>
                      </a:br>
                      <a:r>
                        <a:rPr lang="en-US" sz="1300" dirty="0">
                          <a:effectLst/>
                          <a:latin typeface="Poppins" panose="00000500000000000000" pitchFamily="2" charset="0"/>
                          <a:cs typeface="Poppins" panose="00000500000000000000" pitchFamily="2" charset="0"/>
                        </a:rPr>
                        <a:t>or below</a:t>
                      </a:r>
                    </a:p>
                  </a:txBody>
                  <a:tcPr marL="76200" marR="76200" marT="76200" marB="7620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AGI</a:t>
                      </a:r>
                      <a:r>
                        <a:rPr lang="en-US" sz="1300" baseline="30000" dirty="0">
                          <a:effectLst/>
                          <a:latin typeface="Poppins" panose="00000500000000000000" pitchFamily="2" charset="0"/>
                          <a:cs typeface="Poppins" panose="00000500000000000000" pitchFamily="2" charset="0"/>
                        </a:rPr>
                        <a:t>2</a:t>
                      </a:r>
                      <a:r>
                        <a:rPr lang="en-US" sz="1300" dirty="0">
                          <a:effectLst/>
                          <a:latin typeface="Poppins" panose="00000500000000000000" pitchFamily="2" charset="0"/>
                          <a:cs typeface="Poppins" panose="00000500000000000000" pitchFamily="2" charset="0"/>
                        </a:rPr>
                        <a:t> </a:t>
                      </a:r>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of $36,375 or below</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AGI</a:t>
                      </a:r>
                      <a:r>
                        <a:rPr lang="en-US" sz="1300" baseline="30000" dirty="0">
                          <a:effectLst/>
                          <a:latin typeface="Poppins" panose="00000500000000000000" pitchFamily="2" charset="0"/>
                          <a:cs typeface="Poppins" panose="00000500000000000000" pitchFamily="2" charset="0"/>
                        </a:rPr>
                        <a:t>2</a:t>
                      </a:r>
                      <a:r>
                        <a:rPr lang="en-US" sz="1300" dirty="0">
                          <a:effectLst/>
                          <a:latin typeface="Poppins" panose="00000500000000000000" pitchFamily="2" charset="0"/>
                          <a:cs typeface="Poppins" panose="00000500000000000000" pitchFamily="2" charset="0"/>
                        </a:rPr>
                        <a:t> </a:t>
                      </a:r>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of $24,250 or below</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89545499"/>
                  </a:ext>
                </a:extLst>
              </a:tr>
              <a:tr h="370840">
                <a:tc>
                  <a:txBody>
                    <a:bodyPr/>
                    <a:lstStyle/>
                    <a:p>
                      <a:pPr algn="ctr" fontAlgn="t"/>
                      <a:r>
                        <a:rPr lang="en-US" sz="1300" b="1" dirty="0">
                          <a:effectLst/>
                          <a:latin typeface="Poppins" panose="00000500000000000000" pitchFamily="2" charset="0"/>
                          <a:cs typeface="Poppins" panose="00000500000000000000" pitchFamily="2" charset="0"/>
                        </a:rPr>
                        <a:t>20% of your contribution</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$48,501 - $52,500</a:t>
                      </a:r>
                    </a:p>
                  </a:txBody>
                  <a:tcPr marL="76200" marR="76200" marT="76200" marB="7620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t"/>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$36,376 - $39,375</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$24,251 - $26,250</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473826067"/>
                  </a:ext>
                </a:extLst>
              </a:tr>
              <a:tr h="370840">
                <a:tc>
                  <a:txBody>
                    <a:bodyPr/>
                    <a:lstStyle/>
                    <a:p>
                      <a:pPr algn="ctr" fontAlgn="t"/>
                      <a:r>
                        <a:rPr lang="en-US" sz="1300" b="1" dirty="0">
                          <a:effectLst/>
                          <a:latin typeface="Poppins" panose="00000500000000000000" pitchFamily="2" charset="0"/>
                          <a:cs typeface="Poppins" panose="00000500000000000000" pitchFamily="2" charset="0"/>
                        </a:rPr>
                        <a:t>10% of your contribution</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$52,501 - $80,500.</a:t>
                      </a:r>
                    </a:p>
                  </a:txBody>
                  <a:tcPr marL="76200" marR="76200" marT="76200" marB="7620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$39,376 - $60,375</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$26,251 - $40,250</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0244749"/>
                  </a:ext>
                </a:extLst>
              </a:tr>
              <a:tr h="370840">
                <a:tc>
                  <a:txBody>
                    <a:bodyPr/>
                    <a:lstStyle/>
                    <a:p>
                      <a:pPr algn="ctr" fontAlgn="t"/>
                      <a:r>
                        <a:rPr lang="en-US" sz="1300" b="1" dirty="0">
                          <a:effectLst/>
                          <a:latin typeface="Poppins" panose="00000500000000000000" pitchFamily="2" charset="0"/>
                          <a:cs typeface="Poppins" panose="00000500000000000000" pitchFamily="2" charset="0"/>
                        </a:rPr>
                        <a:t>0% of your contribution</a:t>
                      </a:r>
                    </a:p>
                  </a:txBody>
                  <a:tcPr marL="76200" marR="76200" marT="76200" marB="76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more than $80,500</a:t>
                      </a:r>
                    </a:p>
                  </a:txBody>
                  <a:tcPr marL="76200" marR="76200" marT="76200" marB="7620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t"/>
                      <a:r>
                        <a:rPr lang="en-US" sz="1300" dirty="0">
                          <a:effectLst/>
                          <a:latin typeface="Poppins" panose="00000500000000000000" pitchFamily="2" charset="0"/>
                          <a:cs typeface="Poppins" panose="00000500000000000000" pitchFamily="2" charset="0"/>
                        </a:rPr>
                        <a:t>more </a:t>
                      </a:r>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than $60,375</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t"/>
                      <a:r>
                        <a:rPr lang="en-US" sz="1300" b="0" i="0" u="none" strike="noStrike" cap="none" spc="0" baseline="0" dirty="0">
                          <a:solidFill>
                            <a:schemeClr val="dk1"/>
                          </a:solidFill>
                          <a:effectLst/>
                          <a:uFillTx/>
                          <a:latin typeface="Poppins" panose="00000500000000000000" pitchFamily="2" charset="0"/>
                          <a:ea typeface="+mn-ea"/>
                          <a:cs typeface="Poppins" panose="00000500000000000000" pitchFamily="2" charset="0"/>
                          <a:sym typeface="Calibri"/>
                        </a:rPr>
                        <a:t>more than $40,250</a:t>
                      </a:r>
                    </a:p>
                  </a:txBody>
                  <a:tcPr marL="76200" marR="76200" marT="76200" marB="762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340890136"/>
                  </a:ext>
                </a:extLst>
              </a:tr>
            </a:tbl>
          </a:graphicData>
        </a:graphic>
      </p:graphicFrame>
      <p:sp>
        <p:nvSpPr>
          <p:cNvPr id="6" name="TextBox 5">
            <a:extLst>
              <a:ext uri="{FF2B5EF4-FFF2-40B4-BE49-F238E27FC236}">
                <a16:creationId xmlns:a16="http://schemas.microsoft.com/office/drawing/2014/main" id="{3AF4D69C-89AF-BADB-8013-BE16591466FD}"/>
              </a:ext>
            </a:extLst>
          </p:cNvPr>
          <p:cNvSpPr txBox="1"/>
          <p:nvPr/>
        </p:nvSpPr>
        <p:spPr>
          <a:xfrm>
            <a:off x="833955" y="5890456"/>
            <a:ext cx="7461600" cy="507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US" sz="900" b="0" i="0" baseline="30000" dirty="0">
                <a:solidFill>
                  <a:schemeClr val="tx1"/>
                </a:solidFill>
                <a:effectLst/>
                <a:latin typeface="Poppins" panose="00000500000000000000" pitchFamily="2" charset="0"/>
                <a:cs typeface="Poppins" panose="00000500000000000000" pitchFamily="2" charset="0"/>
              </a:rPr>
              <a:t>1</a:t>
            </a:r>
            <a:r>
              <a:rPr lang="en-US" sz="900" b="0" i="0" dirty="0">
                <a:solidFill>
                  <a:schemeClr val="tx1"/>
                </a:solidFill>
                <a:effectLst/>
                <a:latin typeface="Poppins" panose="00000500000000000000" pitchFamily="2" charset="0"/>
                <a:cs typeface="Poppins" panose="00000500000000000000" pitchFamily="2" charset="0"/>
              </a:rPr>
              <a:t> Single, married filing separately, or qualifying widow(er); 2 AGI = Adjusted Gross Income</a:t>
            </a:r>
          </a:p>
          <a:p>
            <a:br>
              <a:rPr lang="en-US" sz="900" dirty="0">
                <a:solidFill>
                  <a:schemeClr val="tx1"/>
                </a:solidFill>
                <a:latin typeface="Poppins" panose="00000500000000000000" pitchFamily="2" charset="0"/>
                <a:cs typeface="Poppins" panose="00000500000000000000" pitchFamily="2" charset="0"/>
              </a:rPr>
            </a:br>
            <a:endParaRPr kumimoji="0" lang="en-US" sz="900" b="0" i="0" u="none" strike="noStrike" cap="none" spc="0" normalizeH="0" baseline="0" dirty="0">
              <a:ln>
                <a:noFill/>
              </a:ln>
              <a:solidFill>
                <a:schemeClr val="tx1"/>
              </a:solidFill>
              <a:effectLst/>
              <a:uFillTx/>
              <a:latin typeface="Poppins" panose="00000500000000000000" pitchFamily="2" charset="0"/>
              <a:cs typeface="Poppins" panose="00000500000000000000" pitchFamily="2" charset="0"/>
              <a:sym typeface="Calibri"/>
            </a:endParaRPr>
          </a:p>
        </p:txBody>
      </p:sp>
    </p:spTree>
    <p:extLst>
      <p:ext uri="{BB962C8B-B14F-4D97-AF65-F5344CB8AC3E}">
        <p14:creationId xmlns:p14="http://schemas.microsoft.com/office/powerpoint/2010/main" val="35396828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a:extLst>
              <a:ext uri="{FF2B5EF4-FFF2-40B4-BE49-F238E27FC236}">
                <a16:creationId xmlns:a16="http://schemas.microsoft.com/office/drawing/2014/main" id="{428EA720-D505-3E68-0D5A-875EBB98C6E6}"/>
              </a:ext>
            </a:extLst>
          </p:cNvPr>
          <p:cNvSpPr txBox="1">
            <a:spLocks noGrp="1"/>
          </p:cNvSpPr>
          <p:nvPr>
            <p:ph type="title" idx="4294967295"/>
          </p:nvPr>
        </p:nvSpPr>
        <p:spPr>
          <a:xfrm>
            <a:off x="877266" y="525302"/>
            <a:ext cx="6753620" cy="52322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6 Things to Do Immediately!</a:t>
            </a:r>
          </a:p>
        </p:txBody>
      </p:sp>
      <p:sp>
        <p:nvSpPr>
          <p:cNvPr id="5" name="TextBox 3">
            <a:extLst>
              <a:ext uri="{FF2B5EF4-FFF2-40B4-BE49-F238E27FC236}">
                <a16:creationId xmlns:a16="http://schemas.microsoft.com/office/drawing/2014/main" id="{1B860C0B-D717-FE2B-28E1-5A5022198280}"/>
              </a:ext>
            </a:extLst>
          </p:cNvPr>
          <p:cNvSpPr txBox="1"/>
          <p:nvPr/>
        </p:nvSpPr>
        <p:spPr>
          <a:xfrm>
            <a:off x="877266" y="1135997"/>
            <a:ext cx="5965044" cy="5062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b="1">
                <a:solidFill>
                  <a:srgbClr val="FFFFFF"/>
                </a:solidFill>
                <a:latin typeface="+mj-lt"/>
                <a:ea typeface="+mj-ea"/>
                <a:cs typeface="+mj-cs"/>
                <a:sym typeface="Helvetica"/>
              </a:defRPr>
            </a:lvl1pPr>
          </a:lstStyle>
          <a:p>
            <a:pPr marL="396875" indent="-396875">
              <a:spcAft>
                <a:spcPts val="1800"/>
              </a:spcAft>
              <a:buFont typeface="+mj-lt"/>
              <a:buAutoNum type="arabicPeriod"/>
              <a:tabLst>
                <a:tab pos="396875" algn="l"/>
              </a:tabLst>
              <a:defRPr sz="1400" b="1">
                <a:solidFill>
                  <a:schemeClr val="accent2"/>
                </a:solidFill>
                <a:latin typeface="Poppins SemiBold"/>
                <a:ea typeface="Poppins SemiBold"/>
                <a:cs typeface="Poppins SemiBold"/>
                <a:sym typeface="Poppins SemiBold"/>
              </a:defRPr>
            </a:pPr>
            <a:r>
              <a:rPr lang="en-US" sz="1400" dirty="0">
                <a:solidFill>
                  <a:schemeClr val="tx1"/>
                </a:solidFill>
                <a:latin typeface="Poppins" panose="00000500000000000000" pitchFamily="2" charset="0"/>
                <a:cs typeface="Poppins" panose="00000500000000000000" pitchFamily="2" charset="0"/>
              </a:rPr>
              <a:t>If you’re not already, enroll in the MO Deferred Comp Plan and start saving for retirement.</a:t>
            </a:r>
          </a:p>
          <a:p>
            <a:pPr marL="396875" indent="-396875">
              <a:spcAft>
                <a:spcPts val="600"/>
              </a:spcAft>
              <a:buFont typeface="+mj-lt"/>
              <a:buAutoNum type="arabicPeriod"/>
              <a:tabLst>
                <a:tab pos="396875" algn="l"/>
              </a:tabLst>
              <a:defRPr sz="1400" b="1">
                <a:solidFill>
                  <a:schemeClr val="accent2"/>
                </a:solidFill>
                <a:latin typeface="Poppins SemiBold"/>
                <a:ea typeface="Poppins SemiBold"/>
                <a:cs typeface="Poppins SemiBold"/>
                <a:sym typeface="Poppins SemiBold"/>
              </a:defRPr>
            </a:pPr>
            <a:r>
              <a:rPr lang="en-US" sz="1400" dirty="0">
                <a:solidFill>
                  <a:schemeClr val="tx1"/>
                </a:solidFill>
                <a:latin typeface="Poppins" panose="00000500000000000000" pitchFamily="2" charset="0"/>
                <a:cs typeface="Poppins" panose="00000500000000000000" pitchFamily="2" charset="0"/>
              </a:rPr>
              <a:t>Set up your online account.</a:t>
            </a:r>
          </a:p>
          <a:p>
            <a:pPr marL="685800" indent="-168275">
              <a:spcAft>
                <a:spcPts val="18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300" b="0" dirty="0">
                <a:solidFill>
                  <a:schemeClr val="tx1"/>
                </a:solidFill>
                <a:latin typeface="Poppins" panose="00000500000000000000" pitchFamily="2" charset="0"/>
                <a:cs typeface="Poppins" panose="00000500000000000000" pitchFamily="2" charset="0"/>
              </a:rPr>
              <a:t>This is the easiest way to keep your account safe from hackers!</a:t>
            </a:r>
          </a:p>
          <a:p>
            <a:pPr marL="396875" indent="-396875">
              <a:spcAft>
                <a:spcPts val="1800"/>
              </a:spcAft>
              <a:buFont typeface="+mj-lt"/>
              <a:buAutoNum type="arabicPeriod" startAt="3"/>
              <a:tabLst>
                <a:tab pos="396875" algn="l"/>
              </a:tabLst>
              <a:defRPr sz="1400" b="1">
                <a:solidFill>
                  <a:schemeClr val="accent2"/>
                </a:solidFill>
                <a:latin typeface="Poppins SemiBold"/>
                <a:ea typeface="Poppins SemiBold"/>
                <a:cs typeface="Poppins SemiBold"/>
                <a:sym typeface="Poppins SemiBold"/>
              </a:defRPr>
            </a:pPr>
            <a:r>
              <a:rPr lang="en-US" sz="1400" dirty="0">
                <a:solidFill>
                  <a:schemeClr val="tx1"/>
                </a:solidFill>
                <a:latin typeface="Poppins" panose="00000500000000000000" pitchFamily="2" charset="0"/>
                <a:cs typeface="Poppins" panose="00000500000000000000" pitchFamily="2" charset="0"/>
              </a:rPr>
              <a:t>Consider saving with percent-of-pay and Roth contributions.</a:t>
            </a:r>
          </a:p>
          <a:p>
            <a:pPr marL="396875" indent="-396875">
              <a:spcAft>
                <a:spcPts val="1800"/>
              </a:spcAft>
              <a:buFont typeface="+mj-lt"/>
              <a:buAutoNum type="arabicPeriod" startAt="3"/>
              <a:tabLst>
                <a:tab pos="396875" algn="l"/>
              </a:tabLst>
              <a:defRPr sz="1400" b="1">
                <a:solidFill>
                  <a:schemeClr val="accent2"/>
                </a:solidFill>
                <a:latin typeface="Poppins SemiBold"/>
                <a:ea typeface="Poppins SemiBold"/>
                <a:cs typeface="Poppins SemiBold"/>
                <a:sym typeface="Poppins SemiBold"/>
              </a:defRPr>
            </a:pPr>
            <a:r>
              <a:rPr lang="en-US" sz="1400" dirty="0">
                <a:solidFill>
                  <a:schemeClr val="tx1"/>
                </a:solidFill>
                <a:latin typeface="Poppins" panose="00000500000000000000" pitchFamily="2" charset="0"/>
                <a:cs typeface="Poppins" panose="00000500000000000000" pitchFamily="2" charset="0"/>
              </a:rPr>
              <a:t>Be sure you’re saving enough to receive the match and use the automatic increase tool to boost your contributions each year.</a:t>
            </a:r>
          </a:p>
          <a:p>
            <a:pPr marL="396875" indent="-396875">
              <a:spcAft>
                <a:spcPts val="600"/>
              </a:spcAft>
              <a:buFont typeface="+mj-lt"/>
              <a:buAutoNum type="arabicPeriod" startAt="3"/>
              <a:tabLst>
                <a:tab pos="396875" algn="l"/>
              </a:tabLst>
              <a:defRPr sz="1400" b="1">
                <a:solidFill>
                  <a:schemeClr val="accent2"/>
                </a:solidFill>
                <a:latin typeface="Poppins SemiBold"/>
                <a:ea typeface="Poppins SemiBold"/>
                <a:cs typeface="Poppins SemiBold"/>
                <a:sym typeface="Poppins SemiBold"/>
              </a:defRPr>
            </a:pPr>
            <a:r>
              <a:rPr lang="en-US" sz="1400" dirty="0">
                <a:solidFill>
                  <a:schemeClr val="tx1"/>
                </a:solidFill>
                <a:latin typeface="Poppins" panose="00000500000000000000" pitchFamily="2" charset="0"/>
                <a:cs typeface="Poppins" panose="00000500000000000000" pitchFamily="2" charset="0"/>
              </a:rPr>
              <a:t>Update your beneficiary information for your 457(b) &amp; 401(a) accounts.</a:t>
            </a:r>
          </a:p>
          <a:p>
            <a:pPr marL="685800" indent="-168275">
              <a:spcAft>
                <a:spcPts val="6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300" b="0" dirty="0">
                <a:solidFill>
                  <a:schemeClr val="tx1"/>
                </a:solidFill>
                <a:latin typeface="Poppins" panose="00000500000000000000" pitchFamily="2" charset="0"/>
                <a:cs typeface="Poppins" panose="00000500000000000000" pitchFamily="2" charset="0"/>
                <a:sym typeface="Helvetica"/>
              </a:rPr>
              <a:t>Log in to your account or call 800-392-0925</a:t>
            </a:r>
          </a:p>
          <a:p>
            <a:pPr marL="685800" indent="-168275">
              <a:spcAft>
                <a:spcPts val="18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300" b="0" dirty="0">
                <a:solidFill>
                  <a:schemeClr val="tx1"/>
                </a:solidFill>
                <a:latin typeface="Poppins" panose="00000500000000000000" pitchFamily="2" charset="0"/>
                <a:cs typeface="Poppins" panose="00000500000000000000" pitchFamily="2" charset="0"/>
              </a:rPr>
              <a:t>Your spouse must be named as primary unless a signed consent form is on file.</a:t>
            </a:r>
          </a:p>
          <a:p>
            <a:pPr marL="396875" indent="-396875">
              <a:spcAft>
                <a:spcPts val="600"/>
              </a:spcAft>
              <a:buFont typeface="+mj-lt"/>
              <a:buAutoNum type="arabicPeriod" startAt="6"/>
              <a:tabLst>
                <a:tab pos="396875" algn="l"/>
              </a:tabLst>
              <a:defRPr sz="1400" b="1">
                <a:solidFill>
                  <a:schemeClr val="accent2"/>
                </a:solidFill>
                <a:latin typeface="Poppins SemiBold"/>
                <a:ea typeface="Poppins SemiBold"/>
                <a:cs typeface="Poppins SemiBold"/>
                <a:sym typeface="Poppins SemiBold"/>
              </a:defRPr>
            </a:pPr>
            <a:r>
              <a:rPr lang="en-US" sz="1400" dirty="0">
                <a:solidFill>
                  <a:schemeClr val="tx1"/>
                </a:solidFill>
                <a:latin typeface="Poppins" panose="00000500000000000000" pitchFamily="2" charset="0"/>
                <a:cs typeface="Poppins" panose="00000500000000000000" pitchFamily="2" charset="0"/>
              </a:rPr>
              <a:t>Schedule a meeting with your local financial education professional.</a:t>
            </a:r>
          </a:p>
        </p:txBody>
      </p:sp>
      <p:sp>
        <p:nvSpPr>
          <p:cNvPr id="12" name="Rectangle: Rounded Corners 15">
            <a:extLst>
              <a:ext uri="{FF2B5EF4-FFF2-40B4-BE49-F238E27FC236}">
                <a16:creationId xmlns:a16="http://schemas.microsoft.com/office/drawing/2014/main" id="{B26521C7-070E-B555-15F0-3901EB6D123D}"/>
              </a:ext>
              <a:ext uri="{C183D7F6-B498-43B3-948B-1728B52AA6E4}">
                <adec:decorative xmlns:adec="http://schemas.microsoft.com/office/drawing/2017/decorative" val="1"/>
              </a:ext>
            </a:extLst>
          </p:cNvPr>
          <p:cNvSpPr/>
          <p:nvPr/>
        </p:nvSpPr>
        <p:spPr>
          <a:xfrm>
            <a:off x="7006926" y="509852"/>
            <a:ext cx="4650283" cy="5611367"/>
          </a:xfrm>
          <a:prstGeom prst="roundRect">
            <a:avLst>
              <a:gd name="adj" fmla="val 7121"/>
            </a:avLst>
          </a:prstGeom>
          <a:solidFill>
            <a:schemeClr val="tx2">
              <a:lumMod val="20000"/>
              <a:lumOff val="80000"/>
            </a:schemeClr>
          </a:solidFill>
          <a:ln w="38100">
            <a:noFill/>
            <a:miter lim="400000"/>
          </a:ln>
          <a:effectLst>
            <a:outerShdw blurRad="50800" dist="38100" dir="2700000" algn="tl" rotWithShape="0">
              <a:prstClr val="black">
                <a:alpha val="40000"/>
              </a:prstClr>
            </a:outerShdw>
          </a:effectLst>
        </p:spPr>
        <p:txBody>
          <a:bodyPr lIns="45719" rIns="45719" anchor="ctr"/>
          <a:lstStyle/>
          <a:p>
            <a:pPr algn="ctr">
              <a:defRPr>
                <a:solidFill>
                  <a:srgbClr val="FFFFFF"/>
                </a:solidFill>
              </a:defRPr>
            </a:pPr>
            <a:endParaRPr dirty="0"/>
          </a:p>
        </p:txBody>
      </p:sp>
      <p:graphicFrame>
        <p:nvGraphicFramePr>
          <p:cNvPr id="13" name="Chart 12" descr="Chart comparing your estimated retirement savings balance if you saved $100 starting at age 25, 35, 45, and 55">
            <a:extLst>
              <a:ext uri="{FF2B5EF4-FFF2-40B4-BE49-F238E27FC236}">
                <a16:creationId xmlns:a16="http://schemas.microsoft.com/office/drawing/2014/main" id="{FA0ED812-5AB0-3276-E4A4-165586394638}"/>
              </a:ext>
            </a:extLst>
          </p:cNvPr>
          <p:cNvGraphicFramePr/>
          <p:nvPr>
            <p:extLst>
              <p:ext uri="{D42A27DB-BD31-4B8C-83A1-F6EECF244321}">
                <p14:modId xmlns:p14="http://schemas.microsoft.com/office/powerpoint/2010/main" val="3414988569"/>
              </p:ext>
            </p:extLst>
          </p:nvPr>
        </p:nvGraphicFramePr>
        <p:xfrm>
          <a:off x="7394712" y="653143"/>
          <a:ext cx="4097881" cy="499654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44EC2E31-7FD7-BC44-5039-DF7F4B885A23}"/>
              </a:ext>
            </a:extLst>
          </p:cNvPr>
          <p:cNvSpPr txBox="1"/>
          <p:nvPr/>
        </p:nvSpPr>
        <p:spPr>
          <a:xfrm rot="16200000">
            <a:off x="5848204" y="3342257"/>
            <a:ext cx="287232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kern="1200" cap="all" dirty="0">
                <a:solidFill>
                  <a:schemeClr val="tx1"/>
                </a:solidFill>
                <a:latin typeface="Poppins SemiBold" panose="00000700000000000000" pitchFamily="2" charset="0"/>
                <a:cs typeface="Poppins SemiBold" panose="00000700000000000000" pitchFamily="2" charset="0"/>
              </a:rPr>
              <a:t>Balance</a:t>
            </a:r>
            <a:r>
              <a:rPr kumimoji="0" lang="en-US" sz="1400" b="0" i="0" u="none" strike="noStrike" cap="all" spc="0" normalizeH="0" dirty="0">
                <a:ln>
                  <a:noFill/>
                </a:ln>
                <a:solidFill>
                  <a:schemeClr val="tx1"/>
                </a:solidFill>
                <a:effectLst/>
                <a:uFillTx/>
                <a:latin typeface="Poppins SemiBold" panose="00000700000000000000" pitchFamily="2" charset="0"/>
                <a:cs typeface="Poppins SemiBold" panose="00000700000000000000" pitchFamily="2" charset="0"/>
                <a:sym typeface="Calibri"/>
              </a:rPr>
              <a:t> </a:t>
            </a:r>
            <a:r>
              <a:rPr lang="en-US" sz="1400" b="1" kern="1200" cap="all" dirty="0">
                <a:solidFill>
                  <a:schemeClr val="tx1"/>
                </a:solidFill>
                <a:latin typeface="Poppins SemiBold" panose="00000700000000000000" pitchFamily="2" charset="0"/>
                <a:cs typeface="Poppins SemiBold" panose="00000700000000000000" pitchFamily="2" charset="0"/>
              </a:rPr>
              <a:t>at Age 65</a:t>
            </a:r>
          </a:p>
        </p:txBody>
      </p:sp>
      <p:sp>
        <p:nvSpPr>
          <p:cNvPr id="15" name="Rectangle 14">
            <a:extLst>
              <a:ext uri="{FF2B5EF4-FFF2-40B4-BE49-F238E27FC236}">
                <a16:creationId xmlns:a16="http://schemas.microsoft.com/office/drawing/2014/main" id="{54EA191E-DACE-5964-0242-7D9DA55E1A6E}"/>
              </a:ext>
              <a:ext uri="{C183D7F6-B498-43B3-948B-1728B52AA6E4}">
                <adec:decorative xmlns:adec="http://schemas.microsoft.com/office/drawing/2017/decorative" val="1"/>
              </a:ext>
            </a:extLst>
          </p:cNvPr>
          <p:cNvSpPr/>
          <p:nvPr/>
        </p:nvSpPr>
        <p:spPr>
          <a:xfrm>
            <a:off x="9544882" y="5713590"/>
            <a:ext cx="1588363" cy="276997"/>
          </a:xfrm>
          <a:prstGeom prst="rect">
            <a:avLst/>
          </a:prstGeom>
          <a:solidFill>
            <a:schemeClr val="accent4">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25000" dirty="0">
              <a:ln>
                <a:noFill/>
              </a:ln>
              <a:solidFill>
                <a:srgbClr val="000000"/>
              </a:solidFill>
              <a:effectLst/>
              <a:uFillTx/>
              <a:latin typeface="+mn-lt"/>
              <a:ea typeface="+mn-ea"/>
              <a:cs typeface="+mn-cs"/>
              <a:sym typeface="Calibri"/>
            </a:endParaRPr>
          </a:p>
        </p:txBody>
      </p:sp>
      <p:sp>
        <p:nvSpPr>
          <p:cNvPr id="16" name="TextBox 15">
            <a:extLst>
              <a:ext uri="{FF2B5EF4-FFF2-40B4-BE49-F238E27FC236}">
                <a16:creationId xmlns:a16="http://schemas.microsoft.com/office/drawing/2014/main" id="{D375357B-41D6-167B-720D-8B55DD1C12B2}"/>
              </a:ext>
            </a:extLst>
          </p:cNvPr>
          <p:cNvSpPr txBox="1"/>
          <p:nvPr/>
        </p:nvSpPr>
        <p:spPr>
          <a:xfrm>
            <a:off x="7150163" y="5724879"/>
            <a:ext cx="437508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b="1" kern="1200" dirty="0">
                <a:solidFill>
                  <a:schemeClr val="tx1"/>
                </a:solidFill>
                <a:latin typeface="Poppins SemiBold" panose="00000700000000000000" pitchFamily="2" charset="0"/>
                <a:cs typeface="Poppins SemiBold" panose="00000700000000000000" pitchFamily="2" charset="0"/>
              </a:rPr>
              <a:t>AGE STARTED SAVING  $100 PER MONTH</a:t>
            </a:r>
          </a:p>
        </p:txBody>
      </p:sp>
      <p:sp>
        <p:nvSpPr>
          <p:cNvPr id="18" name="TextBox 17">
            <a:extLst>
              <a:ext uri="{FF2B5EF4-FFF2-40B4-BE49-F238E27FC236}">
                <a16:creationId xmlns:a16="http://schemas.microsoft.com/office/drawing/2014/main" id="{DE4F1B8C-E87A-6B5C-C26F-4AB9812BBFEA}"/>
              </a:ext>
            </a:extLst>
          </p:cNvPr>
          <p:cNvSpPr txBox="1"/>
          <p:nvPr/>
        </p:nvSpPr>
        <p:spPr>
          <a:xfrm>
            <a:off x="8158315" y="1230084"/>
            <a:ext cx="1228298"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900" b="1" kern="1200" dirty="0">
                <a:solidFill>
                  <a:schemeClr val="tx1"/>
                </a:solidFill>
                <a:latin typeface="Poppins SemiBold" panose="00000700000000000000" pitchFamily="2" charset="0"/>
                <a:cs typeface="Poppins SemiBold" panose="00000700000000000000" pitchFamily="2" charset="0"/>
              </a:rPr>
              <a:t>$797/month or</a:t>
            </a:r>
          </a:p>
        </p:txBody>
      </p:sp>
      <p:sp>
        <p:nvSpPr>
          <p:cNvPr id="20" name="TextBox 19">
            <a:extLst>
              <a:ext uri="{FF2B5EF4-FFF2-40B4-BE49-F238E27FC236}">
                <a16:creationId xmlns:a16="http://schemas.microsoft.com/office/drawing/2014/main" id="{44743B00-B3C5-EE6C-423F-4803DC6535F7}"/>
              </a:ext>
            </a:extLst>
          </p:cNvPr>
          <p:cNvSpPr txBox="1"/>
          <p:nvPr/>
        </p:nvSpPr>
        <p:spPr>
          <a:xfrm>
            <a:off x="8918465" y="2977949"/>
            <a:ext cx="1257308"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900" b="1" kern="1200" dirty="0">
                <a:solidFill>
                  <a:schemeClr val="tx1"/>
                </a:solidFill>
                <a:latin typeface="Poppins SemiBold" panose="00000700000000000000" pitchFamily="2" charset="0"/>
                <a:cs typeface="Poppins SemiBold" panose="00000700000000000000" pitchFamily="2" charset="0"/>
              </a:rPr>
              <a:t>$402/month or</a:t>
            </a:r>
          </a:p>
        </p:txBody>
      </p:sp>
      <p:sp>
        <p:nvSpPr>
          <p:cNvPr id="21" name="TextBox 20">
            <a:extLst>
              <a:ext uri="{FF2B5EF4-FFF2-40B4-BE49-F238E27FC236}">
                <a16:creationId xmlns:a16="http://schemas.microsoft.com/office/drawing/2014/main" id="{3483ACC2-4F75-A677-5942-CA94804B0B3E}"/>
              </a:ext>
            </a:extLst>
          </p:cNvPr>
          <p:cNvSpPr txBox="1"/>
          <p:nvPr/>
        </p:nvSpPr>
        <p:spPr>
          <a:xfrm>
            <a:off x="9634207" y="3945646"/>
            <a:ext cx="1257308"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900" b="1" kern="1200" dirty="0">
                <a:solidFill>
                  <a:schemeClr val="tx1"/>
                </a:solidFill>
                <a:latin typeface="Poppins SemiBold" panose="00000700000000000000" pitchFamily="2" charset="0"/>
                <a:cs typeface="Poppins SemiBold" panose="00000700000000000000" pitchFamily="2" charset="0"/>
              </a:rPr>
              <a:t>$185/month or</a:t>
            </a:r>
          </a:p>
        </p:txBody>
      </p:sp>
      <p:sp>
        <p:nvSpPr>
          <p:cNvPr id="17" name="Rectangle 16">
            <a:extLst>
              <a:ext uri="{FF2B5EF4-FFF2-40B4-BE49-F238E27FC236}">
                <a16:creationId xmlns:a16="http://schemas.microsoft.com/office/drawing/2014/main" id="{3A3F2B10-7DAA-E5C1-E769-60A11D46408C}"/>
              </a:ext>
            </a:extLst>
          </p:cNvPr>
          <p:cNvSpPr/>
          <p:nvPr/>
        </p:nvSpPr>
        <p:spPr>
          <a:xfrm>
            <a:off x="7017812" y="6198921"/>
            <a:ext cx="3584873" cy="353943"/>
          </a:xfrm>
          <a:prstGeom prst="rect">
            <a:avLst/>
          </a:prstGeom>
        </p:spPr>
        <p:txBody>
          <a:bodyPr wrap="square">
            <a:spAutoFit/>
          </a:bodyPr>
          <a:lstStyle/>
          <a:p>
            <a:pPr>
              <a:spcBef>
                <a:spcPts val="600"/>
              </a:spcBef>
            </a:pPr>
            <a:r>
              <a:rPr lang="en-US" sz="850" dirty="0">
                <a:solidFill>
                  <a:schemeClr val="tx1"/>
                </a:solidFill>
                <a:latin typeface="Poppins" panose="00000500000000000000" pitchFamily="2" charset="0"/>
                <a:cs typeface="Poppins" panose="00000500000000000000" pitchFamily="2" charset="0"/>
              </a:rPr>
              <a:t>*Assumes 6% return while employed and a 4% return, 2.5% inflation and 25 years in retirement. Monthly compounding. </a:t>
            </a:r>
          </a:p>
        </p:txBody>
      </p:sp>
    </p:spTree>
    <p:extLst>
      <p:ext uri="{BB962C8B-B14F-4D97-AF65-F5344CB8AC3E}">
        <p14:creationId xmlns:p14="http://schemas.microsoft.com/office/powerpoint/2010/main" val="54119724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 name="TextBox 14"/>
          <p:cNvSpPr txBox="1">
            <a:spLocks noGrp="1"/>
          </p:cNvSpPr>
          <p:nvPr>
            <p:ph type="title" idx="4294967295"/>
          </p:nvPr>
        </p:nvSpPr>
        <p:spPr>
          <a:xfrm>
            <a:off x="991872" y="778523"/>
            <a:ext cx="4951727" cy="954107"/>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sz="2800" b="1" spc="100">
                <a:solidFill>
                  <a:srgbClr val="FFFFFF"/>
                </a:solidFill>
                <a:latin typeface="+mj-lt"/>
                <a:ea typeface="+mj-ea"/>
                <a:cs typeface="+mj-cs"/>
                <a:sym typeface="Helvetica"/>
              </a:defRPr>
            </a:pPr>
            <a:r>
              <a:rPr kumimoji="0" lang="en-US" sz="2800" b="1" i="0" u="none" strike="noStrike" kern="120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Contact the </a:t>
            </a:r>
            <a:br>
              <a:rPr kumimoji="0" lang="en-US" sz="2800" b="1" i="0" u="none" strike="noStrike" kern="120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br>
            <a:r>
              <a:rPr kumimoji="0" lang="en-US" sz="2800" b="1" i="0" u="none" strike="noStrike" kern="120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MO Deferred Comp Plan</a:t>
            </a:r>
          </a:p>
        </p:txBody>
      </p:sp>
      <p:sp>
        <p:nvSpPr>
          <p:cNvPr id="1697" name="Rectangle 13"/>
          <p:cNvSpPr txBox="1"/>
          <p:nvPr/>
        </p:nvSpPr>
        <p:spPr>
          <a:xfrm>
            <a:off x="1427933" y="1986049"/>
            <a:ext cx="3754581" cy="36163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ct val="100000"/>
              </a:lnSpc>
              <a:spcBef>
                <a:spcPts val="1200"/>
              </a:spcBef>
              <a:spcAft>
                <a:spcPts val="1200"/>
              </a:spcAft>
            </a:pPr>
            <a:r>
              <a:rPr lang="en-US" sz="1600" dirty="0">
                <a:solidFill>
                  <a:schemeClr val="tx1"/>
                </a:solidFill>
                <a:latin typeface="Poppins Medium" panose="00000600000000000000" pitchFamily="2" charset="0"/>
                <a:cs typeface="Poppins Medium" panose="00000600000000000000" pitchFamily="2" charset="0"/>
              </a:rPr>
              <a:t>800-392-0925</a:t>
            </a:r>
          </a:p>
          <a:p>
            <a:pPr algn="l">
              <a:lnSpc>
                <a:spcPct val="100000"/>
              </a:lnSpc>
              <a:spcBef>
                <a:spcPts val="1200"/>
              </a:spcBef>
              <a:spcAft>
                <a:spcPts val="1200"/>
              </a:spcAft>
            </a:pPr>
            <a:r>
              <a:rPr lang="en-US" sz="1600" dirty="0">
                <a:solidFill>
                  <a:schemeClr val="tx1"/>
                </a:solidFill>
                <a:latin typeface="Poppins Medium" panose="00000600000000000000" pitchFamily="2" charset="0"/>
                <a:cs typeface="Poppins Medium" panose="00000600000000000000" pitchFamily="2" charset="0"/>
              </a:rPr>
              <a:t>3349 American Avenue, Suite A</a:t>
            </a:r>
            <a:br>
              <a:rPr lang="en-US" sz="1600" dirty="0">
                <a:solidFill>
                  <a:schemeClr val="tx1"/>
                </a:solidFill>
                <a:latin typeface="Poppins Medium" panose="00000600000000000000" pitchFamily="2" charset="0"/>
                <a:cs typeface="Poppins Medium" panose="00000600000000000000" pitchFamily="2" charset="0"/>
              </a:rPr>
            </a:br>
            <a:r>
              <a:rPr lang="en-US" sz="1600" dirty="0">
                <a:solidFill>
                  <a:schemeClr val="tx1"/>
                </a:solidFill>
                <a:latin typeface="Poppins Medium" panose="00000600000000000000" pitchFamily="2" charset="0"/>
                <a:cs typeface="Poppins Medium" panose="00000600000000000000" pitchFamily="2" charset="0"/>
              </a:rPr>
              <a:t>Jefferson City, MO 65109</a:t>
            </a:r>
          </a:p>
          <a:p>
            <a:pPr algn="l">
              <a:lnSpc>
                <a:spcPct val="100000"/>
              </a:lnSpc>
              <a:spcBef>
                <a:spcPts val="1200"/>
              </a:spcBef>
              <a:spcAft>
                <a:spcPts val="1200"/>
              </a:spcAft>
            </a:pPr>
            <a:r>
              <a:rPr lang="en-US" sz="1600" dirty="0">
                <a:solidFill>
                  <a:schemeClr val="bg2">
                    <a:lumMod val="50000"/>
                  </a:schemeClr>
                </a:solidFill>
                <a:latin typeface="Poppins Medium" panose="00000600000000000000" pitchFamily="2" charset="0"/>
                <a:cs typeface="Poppins Medium" panose="00000600000000000000" pitchFamily="2" charset="0"/>
                <a:hlinkClick r:id="rId3"/>
              </a:rPr>
              <a:t>www.modeferredcomp.org</a:t>
            </a:r>
            <a:r>
              <a:rPr lang="en-US" sz="1600" dirty="0">
                <a:solidFill>
                  <a:schemeClr val="bg2">
                    <a:lumMod val="50000"/>
                  </a:schemeClr>
                </a:solidFill>
                <a:latin typeface="Poppins Medium" panose="00000600000000000000" pitchFamily="2" charset="0"/>
                <a:cs typeface="Poppins Medium" panose="00000600000000000000" pitchFamily="2" charset="0"/>
              </a:rPr>
              <a:t> </a:t>
            </a:r>
          </a:p>
          <a:p>
            <a:pPr algn="l">
              <a:lnSpc>
                <a:spcPct val="100000"/>
              </a:lnSpc>
              <a:spcBef>
                <a:spcPts val="1200"/>
              </a:spcBef>
              <a:spcAft>
                <a:spcPts val="600"/>
              </a:spcAft>
            </a:pPr>
            <a:r>
              <a:rPr lang="en-US" sz="1600" dirty="0">
                <a:solidFill>
                  <a:schemeClr val="tx1"/>
                </a:solidFill>
                <a:latin typeface="Poppins Medium" panose="00000600000000000000" pitchFamily="2" charset="0"/>
                <a:cs typeface="Poppins Medium" panose="00000600000000000000" pitchFamily="2" charset="0"/>
              </a:rPr>
              <a:t>Voya Retire Mobile App</a:t>
            </a:r>
          </a:p>
          <a:p>
            <a:pPr marL="400050" indent="-171450" algn="l">
              <a:lnSpc>
                <a:spcPct val="100000"/>
              </a:lnSpc>
              <a:spcAft>
                <a:spcPts val="1200"/>
              </a:spcAft>
              <a:buFont typeface="Arial" panose="020B0604020202020204" pitchFamily="34" charset="0"/>
              <a:buChar char="•"/>
            </a:pPr>
            <a:r>
              <a:rPr lang="en-US" sz="1600" dirty="0">
                <a:solidFill>
                  <a:schemeClr val="tx1"/>
                </a:solidFill>
                <a:latin typeface="Poppins Medium" panose="00000600000000000000" pitchFamily="2" charset="0"/>
                <a:cs typeface="Poppins Medium" panose="00000600000000000000" pitchFamily="2" charset="0"/>
              </a:rPr>
              <a:t>Available through iTunes </a:t>
            </a:r>
            <a:br>
              <a:rPr lang="en-US" sz="1600" dirty="0">
                <a:solidFill>
                  <a:schemeClr val="tx1"/>
                </a:solidFill>
                <a:latin typeface="Poppins Medium" panose="00000600000000000000" pitchFamily="2" charset="0"/>
                <a:cs typeface="Poppins Medium" panose="00000600000000000000" pitchFamily="2" charset="0"/>
              </a:rPr>
            </a:br>
            <a:r>
              <a:rPr lang="en-US" sz="1600" dirty="0">
                <a:solidFill>
                  <a:schemeClr val="tx1"/>
                </a:solidFill>
                <a:latin typeface="Poppins Medium" panose="00000600000000000000" pitchFamily="2" charset="0"/>
                <a:cs typeface="Poppins Medium" panose="00000600000000000000" pitchFamily="2" charset="0"/>
              </a:rPr>
              <a:t>&amp; Google Play</a:t>
            </a:r>
          </a:p>
          <a:p>
            <a:pPr algn="l">
              <a:lnSpc>
                <a:spcPct val="100000"/>
              </a:lnSpc>
              <a:spcBef>
                <a:spcPts val="1200"/>
              </a:spcBef>
              <a:spcAft>
                <a:spcPts val="1200"/>
              </a:spcAft>
            </a:pPr>
            <a:r>
              <a:rPr lang="en-US" sz="1600" dirty="0">
                <a:solidFill>
                  <a:schemeClr val="tx1"/>
                </a:solidFill>
                <a:latin typeface="Poppins Medium" panose="00000600000000000000" pitchFamily="2" charset="0"/>
                <a:cs typeface="Poppins Medium" panose="00000600000000000000" pitchFamily="2" charset="0"/>
              </a:rPr>
              <a:t>Text Alerts: Text MODC</a:t>
            </a:r>
            <a:br>
              <a:rPr lang="en-US" sz="1600" dirty="0">
                <a:solidFill>
                  <a:schemeClr val="tx1"/>
                </a:solidFill>
                <a:latin typeface="Poppins Medium" panose="00000600000000000000" pitchFamily="2" charset="0"/>
                <a:cs typeface="Poppins Medium" panose="00000600000000000000" pitchFamily="2" charset="0"/>
              </a:rPr>
            </a:br>
            <a:r>
              <a:rPr lang="en-US" sz="1600" dirty="0">
                <a:solidFill>
                  <a:schemeClr val="tx1"/>
                </a:solidFill>
                <a:latin typeface="Poppins Medium" panose="00000600000000000000" pitchFamily="2" charset="0"/>
                <a:cs typeface="Poppins Medium" panose="00000600000000000000" pitchFamily="2" charset="0"/>
              </a:rPr>
              <a:t>to 833-437-1777</a:t>
            </a:r>
          </a:p>
        </p:txBody>
      </p:sp>
      <p:pic>
        <p:nvPicPr>
          <p:cNvPr id="31" name="Picture 30">
            <a:extLst>
              <a:ext uri="{FF2B5EF4-FFF2-40B4-BE49-F238E27FC236}">
                <a16:creationId xmlns:a16="http://schemas.microsoft.com/office/drawing/2014/main" id="{942747FC-C26E-97EB-9D96-1C9D73B87B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7703" y="6134488"/>
            <a:ext cx="1167371" cy="412860"/>
          </a:xfrm>
          <a:prstGeom prst="rect">
            <a:avLst/>
          </a:prstGeom>
        </p:spPr>
      </p:pic>
      <p:sp>
        <p:nvSpPr>
          <p:cNvPr id="3" name="TextBox 2">
            <a:extLst>
              <a:ext uri="{FF2B5EF4-FFF2-40B4-BE49-F238E27FC236}">
                <a16:creationId xmlns:a16="http://schemas.microsoft.com/office/drawing/2014/main" id="{42725265-D26B-3097-71FB-D2B2EAEE3DF0}"/>
              </a:ext>
              <a:ext uri="{C183D7F6-B498-43B3-948B-1728B52AA6E4}">
                <adec:decorative xmlns:adec="http://schemas.microsoft.com/office/drawing/2017/decorative" val="1"/>
              </a:ext>
            </a:extLst>
          </p:cNvPr>
          <p:cNvSpPr/>
          <p:nvPr/>
        </p:nvSpPr>
        <p:spPr>
          <a:xfrm>
            <a:off x="984148" y="2079401"/>
            <a:ext cx="443785" cy="175432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b="1">
                <a:solidFill>
                  <a:srgbClr val="262626"/>
                </a:solidFill>
                <a:latin typeface="+mj-lt"/>
                <a:ea typeface="+mj-ea"/>
                <a:cs typeface="+mj-cs"/>
                <a:sym typeface="Helvetica"/>
              </a:defRPr>
            </a:lvl1pPr>
          </a:lstStyle>
          <a:p>
            <a:pPr marL="396875" indent="-396875">
              <a:spcBef>
                <a:spcPts val="1200"/>
              </a:spcBef>
              <a:spcAft>
                <a:spcPts val="1200"/>
              </a:spcAft>
              <a:buSzPct val="210000"/>
              <a:buBlip>
                <a:blip r:embed="rId5"/>
              </a:buBlip>
            </a:pPr>
            <a:r>
              <a:rPr lang="en-US" sz="1700" b="0" dirty="0">
                <a:solidFill>
                  <a:schemeClr val="tx1"/>
                </a:solidFill>
                <a:latin typeface="Poppins" panose="00000500000000000000" pitchFamily="2" charset="0"/>
                <a:cs typeface="Poppins" panose="00000500000000000000" pitchFamily="2" charset="0"/>
              </a:rPr>
              <a:t>  </a:t>
            </a:r>
          </a:p>
          <a:p>
            <a:pPr marL="396875" indent="-396875">
              <a:spcBef>
                <a:spcPts val="1200"/>
              </a:spcBef>
              <a:spcAft>
                <a:spcPts val="1200"/>
              </a:spcAft>
              <a:buSzPct val="210000"/>
              <a:buBlip>
                <a:blip r:embed="rId5"/>
              </a:buBlip>
            </a:pPr>
            <a:r>
              <a:rPr lang="en-US" sz="1700" b="0" dirty="0">
                <a:solidFill>
                  <a:schemeClr val="tx1"/>
                </a:solidFill>
                <a:latin typeface="Poppins" panose="00000500000000000000" pitchFamily="2" charset="0"/>
                <a:cs typeface="Poppins" panose="00000500000000000000" pitchFamily="2" charset="0"/>
              </a:rPr>
              <a:t> </a:t>
            </a:r>
            <a:br>
              <a:rPr lang="en-US" sz="1700" b="0" dirty="0">
                <a:solidFill>
                  <a:schemeClr val="tx1"/>
                </a:solidFill>
                <a:latin typeface="Poppins" panose="00000500000000000000" pitchFamily="2" charset="0"/>
                <a:cs typeface="Poppins" panose="00000500000000000000" pitchFamily="2" charset="0"/>
              </a:rPr>
            </a:br>
            <a:endParaRPr lang="en-US" sz="1700" b="0" dirty="0">
              <a:solidFill>
                <a:schemeClr val="tx1"/>
              </a:solidFill>
              <a:latin typeface="Poppins" panose="00000500000000000000" pitchFamily="2" charset="0"/>
              <a:cs typeface="Poppins" panose="00000500000000000000" pitchFamily="2" charset="0"/>
            </a:endParaRPr>
          </a:p>
          <a:p>
            <a:pPr marL="396875" indent="-396875">
              <a:spcBef>
                <a:spcPts val="1200"/>
              </a:spcBef>
              <a:spcAft>
                <a:spcPts val="1200"/>
              </a:spcAft>
              <a:buSzPct val="210000"/>
              <a:buBlip>
                <a:blip r:embed="rId5"/>
              </a:buBlip>
            </a:pPr>
            <a:r>
              <a:rPr lang="en-US" sz="1700" b="0" dirty="0">
                <a:solidFill>
                  <a:schemeClr val="tx1"/>
                </a:solidFill>
                <a:latin typeface="Poppins" panose="00000500000000000000" pitchFamily="2" charset="0"/>
                <a:cs typeface="Poppins" panose="00000500000000000000" pitchFamily="2" charset="0"/>
              </a:rPr>
              <a:t> </a:t>
            </a:r>
          </a:p>
        </p:txBody>
      </p:sp>
      <p:pic>
        <p:nvPicPr>
          <p:cNvPr id="4" name="Picture Placeholder 2">
            <a:extLst>
              <a:ext uri="{FF2B5EF4-FFF2-40B4-BE49-F238E27FC236}">
                <a16:creationId xmlns:a16="http://schemas.microsoft.com/office/drawing/2014/main" id="{D8017856-5C5B-0493-EDD6-9C72B25F0F02}"/>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20304" r="21362"/>
          <a:stretch/>
        </p:blipFill>
        <p:spPr>
          <a:xfrm>
            <a:off x="6096000" y="754118"/>
            <a:ext cx="4698461" cy="46984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p:spPr>
      </p:pic>
      <p:sp>
        <p:nvSpPr>
          <p:cNvPr id="2" name="TextBox 2">
            <a:extLst>
              <a:ext uri="{FF2B5EF4-FFF2-40B4-BE49-F238E27FC236}">
                <a16:creationId xmlns:a16="http://schemas.microsoft.com/office/drawing/2014/main" id="{A3FBA7E5-AF8B-4F18-8177-E02432B6AE73}"/>
              </a:ext>
              <a:ext uri="{C183D7F6-B498-43B3-948B-1728B52AA6E4}">
                <adec:decorative xmlns:adec="http://schemas.microsoft.com/office/drawing/2017/decorative" val="1"/>
              </a:ext>
            </a:extLst>
          </p:cNvPr>
          <p:cNvSpPr/>
          <p:nvPr/>
        </p:nvSpPr>
        <p:spPr>
          <a:xfrm>
            <a:off x="984147" y="5452579"/>
            <a:ext cx="443785" cy="35394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b="1">
                <a:solidFill>
                  <a:srgbClr val="262626"/>
                </a:solidFill>
                <a:latin typeface="+mj-lt"/>
                <a:ea typeface="+mj-ea"/>
                <a:cs typeface="+mj-cs"/>
                <a:sym typeface="Helvetica"/>
              </a:defRPr>
            </a:lvl1pPr>
          </a:lstStyle>
          <a:p>
            <a:pPr marL="396875" indent="-396875">
              <a:spcAft>
                <a:spcPts val="2000"/>
              </a:spcAft>
              <a:buSzPct val="210000"/>
              <a:buBlip>
                <a:blip r:embed="rId5"/>
              </a:buBlip>
            </a:pPr>
            <a:endParaRPr lang="en-US" sz="1700" b="0" dirty="0">
              <a:solidFill>
                <a:schemeClr val="tx1"/>
              </a:solidFill>
              <a:latin typeface="Poppins" panose="00000500000000000000" pitchFamily="2" charset="0"/>
              <a:cs typeface="Poppins" panose="00000500000000000000" pitchFamily="2" charset="0"/>
            </a:endParaRPr>
          </a:p>
        </p:txBody>
      </p:sp>
      <p:sp>
        <p:nvSpPr>
          <p:cNvPr id="5" name="TextBox 2">
            <a:extLst>
              <a:ext uri="{FF2B5EF4-FFF2-40B4-BE49-F238E27FC236}">
                <a16:creationId xmlns:a16="http://schemas.microsoft.com/office/drawing/2014/main" id="{3964B1BE-E014-C401-7912-E9883C6AE22F}"/>
              </a:ext>
              <a:ext uri="{C183D7F6-B498-43B3-948B-1728B52AA6E4}">
                <adec:decorative xmlns:adec="http://schemas.microsoft.com/office/drawing/2017/decorative" val="1"/>
              </a:ext>
            </a:extLst>
          </p:cNvPr>
          <p:cNvSpPr/>
          <p:nvPr/>
        </p:nvSpPr>
        <p:spPr>
          <a:xfrm>
            <a:off x="991872" y="5085376"/>
            <a:ext cx="443785" cy="35394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b="1">
                <a:solidFill>
                  <a:srgbClr val="262626"/>
                </a:solidFill>
                <a:latin typeface="+mj-lt"/>
                <a:ea typeface="+mj-ea"/>
                <a:cs typeface="+mj-cs"/>
                <a:sym typeface="Helvetica"/>
              </a:defRPr>
            </a:lvl1pPr>
          </a:lstStyle>
          <a:p>
            <a:pPr marL="396875" indent="-396875">
              <a:spcAft>
                <a:spcPts val="2000"/>
              </a:spcAft>
              <a:buSzPct val="210000"/>
              <a:buBlip>
                <a:blip r:embed="rId5"/>
              </a:buBlip>
            </a:pPr>
            <a:r>
              <a:rPr lang="en-US" sz="1700" b="0" dirty="0">
                <a:solidFill>
                  <a:schemeClr val="tx1"/>
                </a:solidFill>
                <a:latin typeface="Poppins" panose="00000500000000000000" pitchFamily="2" charset="0"/>
                <a:cs typeface="Poppins" panose="00000500000000000000" pitchFamily="2" charset="0"/>
              </a:rPr>
              <a:t>   </a:t>
            </a:r>
          </a:p>
        </p:txBody>
      </p:sp>
      <p:sp>
        <p:nvSpPr>
          <p:cNvPr id="6" name="TextBox 2">
            <a:extLst>
              <a:ext uri="{FF2B5EF4-FFF2-40B4-BE49-F238E27FC236}">
                <a16:creationId xmlns:a16="http://schemas.microsoft.com/office/drawing/2014/main" id="{F8EF3089-3B2E-7797-07BF-E801C3E51384}"/>
              </a:ext>
              <a:ext uri="{C183D7F6-B498-43B3-948B-1728B52AA6E4}">
                <adec:decorative xmlns:adec="http://schemas.microsoft.com/office/drawing/2017/decorative" val="1"/>
              </a:ext>
            </a:extLst>
          </p:cNvPr>
          <p:cNvSpPr/>
          <p:nvPr/>
        </p:nvSpPr>
        <p:spPr>
          <a:xfrm>
            <a:off x="991872" y="3991493"/>
            <a:ext cx="443785" cy="35394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200" b="1">
                <a:solidFill>
                  <a:srgbClr val="262626"/>
                </a:solidFill>
                <a:latin typeface="+mj-lt"/>
                <a:ea typeface="+mj-ea"/>
                <a:cs typeface="+mj-cs"/>
                <a:sym typeface="Helvetica"/>
              </a:defRPr>
            </a:lvl1pPr>
          </a:lstStyle>
          <a:p>
            <a:pPr marL="396875" indent="-396875">
              <a:spcAft>
                <a:spcPts val="2000"/>
              </a:spcAft>
              <a:buSzPct val="210000"/>
              <a:buBlip>
                <a:blip r:embed="rId5"/>
              </a:buBlip>
            </a:pPr>
            <a:r>
              <a:rPr lang="en-US" sz="1700" b="0" dirty="0">
                <a:solidFill>
                  <a:schemeClr val="tx1"/>
                </a:solidFill>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38936927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 name="TextBox 14"/>
          <p:cNvSpPr txBox="1">
            <a:spLocks noGrp="1"/>
          </p:cNvSpPr>
          <p:nvPr>
            <p:ph type="title" idx="4294967295"/>
          </p:nvPr>
        </p:nvSpPr>
        <p:spPr>
          <a:xfrm>
            <a:off x="0" y="377825"/>
            <a:ext cx="12192000" cy="584200"/>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sz="2800" b="1" spc="100">
                <a:solidFill>
                  <a:srgbClr val="FFFFFF"/>
                </a:solidFill>
                <a:latin typeface="+mj-lt"/>
                <a:ea typeface="+mj-ea"/>
                <a:cs typeface="+mj-cs"/>
                <a:sym typeface="Helvetica"/>
              </a:defRPr>
            </a:pPr>
            <a:r>
              <a:rPr kumimoji="0" lang="en-US" sz="3200" b="1" i="0" u="none" strike="noStrike" kern="1200" cap="none" spc="100" normalizeH="0" baseline="0" noProof="0" dirty="0">
                <a:ln>
                  <a:noFill/>
                </a:ln>
                <a:solidFill>
                  <a:srgbClr val="00597C"/>
                </a:solidFill>
                <a:effectLst/>
                <a:uLnTx/>
                <a:uFillTx/>
                <a:latin typeface="Poppins" panose="00000500000000000000" pitchFamily="2" charset="0"/>
                <a:ea typeface="+mj-ea"/>
                <a:cs typeface="Poppins" panose="00000500000000000000" pitchFamily="2" charset="0"/>
                <a:sym typeface="Helvetica"/>
              </a:rPr>
              <a:t>Find your local Financial Education Professional</a:t>
            </a:r>
          </a:p>
        </p:txBody>
      </p:sp>
      <p:pic>
        <p:nvPicPr>
          <p:cNvPr id="26" name="Picture 25" descr="MO Deferred Comp territory map">
            <a:extLst>
              <a:ext uri="{FF2B5EF4-FFF2-40B4-BE49-F238E27FC236}">
                <a16:creationId xmlns:a16="http://schemas.microsoft.com/office/drawing/2014/main" id="{748E1722-1ED6-F754-8BC9-F2F48B09B5AE}"/>
              </a:ext>
            </a:extLst>
          </p:cNvPr>
          <p:cNvPicPr>
            <a:picLocks noChangeAspect="1"/>
          </p:cNvPicPr>
          <p:nvPr/>
        </p:nvPicPr>
        <p:blipFill rotWithShape="1">
          <a:blip r:embed="rId3">
            <a:extLst>
              <a:ext uri="{28A0092B-C50C-407E-A947-70E740481C1C}">
                <a14:useLocalDpi xmlns:a14="http://schemas.microsoft.com/office/drawing/2010/main" val="0"/>
              </a:ext>
            </a:extLst>
          </a:blip>
          <a:srcRect l="12291" r="6967"/>
          <a:stretch/>
        </p:blipFill>
        <p:spPr>
          <a:xfrm>
            <a:off x="3685091" y="1051354"/>
            <a:ext cx="4169439" cy="3990362"/>
          </a:xfrm>
          <a:prstGeom prst="rect">
            <a:avLst/>
          </a:prstGeom>
        </p:spPr>
      </p:pic>
      <p:sp>
        <p:nvSpPr>
          <p:cNvPr id="4" name="TextBox 3">
            <a:extLst>
              <a:ext uri="{FF2B5EF4-FFF2-40B4-BE49-F238E27FC236}">
                <a16:creationId xmlns:a16="http://schemas.microsoft.com/office/drawing/2014/main" id="{6CBA1DEA-1632-4163-225D-161785F6FA5E}"/>
              </a:ext>
            </a:extLst>
          </p:cNvPr>
          <p:cNvSpPr txBox="1"/>
          <p:nvPr/>
        </p:nvSpPr>
        <p:spPr>
          <a:xfrm>
            <a:off x="1737232" y="1360603"/>
            <a:ext cx="2103785"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49B35D"/>
                </a:solidFill>
                <a:effectLst/>
                <a:uFillTx/>
                <a:latin typeface="Poppins" panose="00000500000000000000" pitchFamily="2" charset="0"/>
                <a:cs typeface="Poppins" panose="00000500000000000000" pitchFamily="2" charset="0"/>
                <a:sym typeface="Calibri"/>
              </a:rPr>
              <a:t>DAVID GIBSON</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Poppins SemiBold" panose="00000700000000000000" pitchFamily="2" charset="0"/>
                <a:cs typeface="Poppins SemiBold" panose="00000700000000000000" pitchFamily="2" charset="0"/>
                <a:hlinkClick r:id="rId4"/>
              </a:rPr>
              <a:t>davidg@mosers.org</a:t>
            </a:r>
            <a:endParaRPr lang="en-US" sz="1400" dirty="0">
              <a:latin typeface="Poppins SemiBold" panose="00000700000000000000" pitchFamily="2" charset="0"/>
              <a:cs typeface="Poppins SemiBold" panose="000007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r>
              <a:rPr lang="en-US" sz="1400" b="1" i="0" u="none" strike="noStrike" baseline="0" dirty="0">
                <a:latin typeface="Poppins SemiBold" panose="00000700000000000000" pitchFamily="2" charset="0"/>
                <a:cs typeface="Poppins SemiBold" panose="00000700000000000000" pitchFamily="2" charset="0"/>
              </a:rPr>
              <a:t>573-644-1261</a:t>
            </a:r>
            <a:endParaRPr kumimoji="0" lang="en-US" sz="1400" b="0" i="0" u="none" strike="noStrike" cap="none" spc="0" normalizeH="0" baseline="0" dirty="0">
              <a:ln>
                <a:noFill/>
              </a:ln>
              <a:solidFill>
                <a:srgbClr val="000000"/>
              </a:solidFill>
              <a:effectLst/>
              <a:uFillTx/>
              <a:latin typeface="Poppins SemiBold" panose="00000700000000000000" pitchFamily="2" charset="0"/>
              <a:cs typeface="Poppins SemiBold" panose="00000700000000000000" pitchFamily="2" charset="0"/>
              <a:sym typeface="Calibri"/>
            </a:endParaRPr>
          </a:p>
        </p:txBody>
      </p:sp>
      <p:pic>
        <p:nvPicPr>
          <p:cNvPr id="27" name="Picture 26">
            <a:extLst>
              <a:ext uri="{FF2B5EF4-FFF2-40B4-BE49-F238E27FC236}">
                <a16:creationId xmlns:a16="http://schemas.microsoft.com/office/drawing/2014/main" id="{F5F61E13-0405-D645-A417-F2E4DE3EDFB8}"/>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0" t="1072" r="2396" b="2474"/>
          <a:stretch/>
        </p:blipFill>
        <p:spPr>
          <a:xfrm>
            <a:off x="602992" y="1225225"/>
            <a:ext cx="993018" cy="993018"/>
          </a:xfrm>
          <a:prstGeom prst="ellipse">
            <a:avLst/>
          </a:prstGeom>
          <a:ln w="38100">
            <a:solidFill>
              <a:srgbClr val="49B35D"/>
            </a:solidFill>
          </a:ln>
        </p:spPr>
      </p:pic>
      <p:sp>
        <p:nvSpPr>
          <p:cNvPr id="24" name="TextBox 23">
            <a:extLst>
              <a:ext uri="{FF2B5EF4-FFF2-40B4-BE49-F238E27FC236}">
                <a16:creationId xmlns:a16="http://schemas.microsoft.com/office/drawing/2014/main" id="{E686B0E3-BBB4-5B7B-013F-9C0C5389E666}"/>
              </a:ext>
            </a:extLst>
          </p:cNvPr>
          <p:cNvSpPr txBox="1"/>
          <p:nvPr/>
        </p:nvSpPr>
        <p:spPr>
          <a:xfrm>
            <a:off x="1701693" y="2638084"/>
            <a:ext cx="2327041"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D89821"/>
                </a:solidFill>
                <a:effectLst/>
                <a:uFillTx/>
                <a:latin typeface="Poppins" panose="00000500000000000000" pitchFamily="2" charset="0"/>
                <a:cs typeface="Poppins" panose="00000500000000000000" pitchFamily="2" charset="0"/>
                <a:sym typeface="Calibri"/>
              </a:rPr>
              <a:t>RONDA PETERSON</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Poppins SemiBold" panose="00000700000000000000" pitchFamily="2" charset="0"/>
                <a:cs typeface="Poppins SemiBold" panose="00000700000000000000" pitchFamily="2" charset="0"/>
                <a:hlinkClick r:id="rId6"/>
              </a:rPr>
              <a:t>rondap@mosers.org</a:t>
            </a:r>
            <a:endParaRPr lang="en-US" sz="1400" dirty="0">
              <a:latin typeface="Poppins SemiBold" panose="00000700000000000000" pitchFamily="2" charset="0"/>
              <a:cs typeface="Poppins SemiBold" panose="000007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r>
              <a:rPr lang="en-US" sz="1400" b="1" i="0" u="none" strike="noStrike" baseline="0" dirty="0">
                <a:latin typeface="Poppins SemiBold" panose="00000700000000000000" pitchFamily="2" charset="0"/>
                <a:cs typeface="Poppins SemiBold" panose="00000700000000000000" pitchFamily="2" charset="0"/>
              </a:rPr>
              <a:t>573-644-1264</a:t>
            </a:r>
          </a:p>
        </p:txBody>
      </p:sp>
      <p:sp>
        <p:nvSpPr>
          <p:cNvPr id="42" name="Rectangle 41">
            <a:extLst>
              <a:ext uri="{FF2B5EF4-FFF2-40B4-BE49-F238E27FC236}">
                <a16:creationId xmlns:a16="http://schemas.microsoft.com/office/drawing/2014/main" id="{4134BA6D-8E34-CE15-7D63-9349E1A8C7D4}"/>
              </a:ext>
            </a:extLst>
          </p:cNvPr>
          <p:cNvSpPr/>
          <p:nvPr/>
        </p:nvSpPr>
        <p:spPr>
          <a:xfrm>
            <a:off x="1713503" y="3451240"/>
            <a:ext cx="1845803" cy="1573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6688" indent="-122238"/>
            <a:r>
              <a:rPr lang="en-US" sz="1400" dirty="0">
                <a:solidFill>
                  <a:schemeClr val="tx1"/>
                </a:solidFill>
                <a:latin typeface="Poppins SemiBold" panose="00000700000000000000" pitchFamily="2" charset="0"/>
                <a:cs typeface="Poppins SemiBold" panose="00000700000000000000" pitchFamily="2" charset="0"/>
              </a:rPr>
              <a:t>COLE COUNTY</a:t>
            </a:r>
          </a:p>
          <a:p>
            <a:pPr marL="166688" marR="0" indent="-122238" rtl="0">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Conservation</a:t>
            </a:r>
          </a:p>
          <a:p>
            <a:pPr marL="166688" marR="0" indent="-122238" rtl="0">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Higher Education</a:t>
            </a:r>
          </a:p>
          <a:p>
            <a:pPr marL="166688" marR="0" indent="-122238" rtl="0">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MOSERS</a:t>
            </a:r>
          </a:p>
          <a:p>
            <a:pPr marL="166688" marR="0" indent="-122238" rtl="0">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MPERS</a:t>
            </a:r>
          </a:p>
          <a:p>
            <a:pPr marL="166688" marR="0" indent="-122238" rtl="0">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Public Safety</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Secretary of State</a:t>
            </a:r>
          </a:p>
        </p:txBody>
      </p:sp>
      <p:pic>
        <p:nvPicPr>
          <p:cNvPr id="28" name="Picture 27">
            <a:extLst>
              <a:ext uri="{FF2B5EF4-FFF2-40B4-BE49-F238E27FC236}">
                <a16:creationId xmlns:a16="http://schemas.microsoft.com/office/drawing/2014/main" id="{1EA1F27A-91D1-C031-27EA-181EFE757953}"/>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7" t="1372" r="2169" b="1961"/>
          <a:stretch/>
        </p:blipFill>
        <p:spPr>
          <a:xfrm>
            <a:off x="587550" y="2559061"/>
            <a:ext cx="1000168" cy="993018"/>
          </a:xfrm>
          <a:prstGeom prst="ellipse">
            <a:avLst/>
          </a:prstGeom>
          <a:ln w="38100">
            <a:solidFill>
              <a:srgbClr val="D89821"/>
            </a:solidFill>
          </a:ln>
        </p:spPr>
      </p:pic>
      <p:sp>
        <p:nvSpPr>
          <p:cNvPr id="34" name="TextBox 33">
            <a:extLst>
              <a:ext uri="{FF2B5EF4-FFF2-40B4-BE49-F238E27FC236}">
                <a16:creationId xmlns:a16="http://schemas.microsoft.com/office/drawing/2014/main" id="{38263308-D3FE-6DAF-8F6B-D53003901EE0}"/>
              </a:ext>
            </a:extLst>
          </p:cNvPr>
          <p:cNvSpPr txBox="1"/>
          <p:nvPr/>
        </p:nvSpPr>
        <p:spPr>
          <a:xfrm>
            <a:off x="1737232" y="5242968"/>
            <a:ext cx="2699986"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597C"/>
                </a:solidFill>
                <a:effectLst/>
                <a:uFillTx/>
                <a:latin typeface="Poppins" panose="00000500000000000000" pitchFamily="2" charset="0"/>
                <a:cs typeface="Poppins" panose="00000500000000000000" pitchFamily="2" charset="0"/>
                <a:sym typeface="Calibri"/>
              </a:rPr>
              <a:t>JESSE STEWART</a:t>
            </a:r>
          </a:p>
          <a:p>
            <a:pPr marL="0" marR="0" indent="0" algn="l" defTabSz="914400" rtl="0" fontAlgn="auto" latinLnBrk="0" hangingPunct="0">
              <a:lnSpc>
                <a:spcPct val="100000"/>
              </a:lnSpc>
              <a:spcBef>
                <a:spcPts val="0"/>
              </a:spcBef>
              <a:spcAft>
                <a:spcPts val="0"/>
              </a:spcAft>
              <a:buClrTx/>
              <a:buSzTx/>
              <a:buFontTx/>
              <a:buNone/>
              <a:tabLst/>
            </a:pPr>
            <a:r>
              <a:rPr lang="en-US" sz="1400" dirty="0">
                <a:latin typeface="Poppins" panose="00000500000000000000" pitchFamily="2" charset="0"/>
                <a:cs typeface="Poppins SemiBold" panose="00000700000000000000" pitchFamily="2" charset="0"/>
                <a:hlinkClick r:id="rId8"/>
              </a:rPr>
              <a:t>jesses@mosers.org</a:t>
            </a:r>
            <a:endParaRPr lang="en-US" sz="1400" dirty="0">
              <a:latin typeface="Poppins" panose="00000500000000000000" pitchFamily="2" charset="0"/>
              <a:cs typeface="Poppins SemiBold" panose="00000700000000000000" pitchFamily="2" charset="0"/>
            </a:endParaRPr>
          </a:p>
          <a:p>
            <a:pPr marL="0" marR="0" indent="0" algn="l" defTabSz="914400" rtl="0" fontAlgn="auto" latinLnBrk="0" hangingPunct="0">
              <a:lnSpc>
                <a:spcPct val="100000"/>
              </a:lnSpc>
              <a:spcBef>
                <a:spcPts val="0"/>
              </a:spcBef>
              <a:spcAft>
                <a:spcPts val="0"/>
              </a:spcAft>
              <a:buClrTx/>
              <a:buSzTx/>
              <a:buFontTx/>
              <a:buNone/>
              <a:tabLst/>
            </a:pPr>
            <a:r>
              <a:rPr lang="en-US" sz="1400" b="1" i="0" u="none" strike="noStrike" baseline="0" dirty="0">
                <a:latin typeface="Poppins" panose="00000500000000000000" pitchFamily="2" charset="0"/>
                <a:cs typeface="Poppins SemiBold" panose="00000700000000000000" pitchFamily="2" charset="0"/>
              </a:rPr>
              <a:t>573-644-1265</a:t>
            </a:r>
          </a:p>
        </p:txBody>
      </p:sp>
      <p:pic>
        <p:nvPicPr>
          <p:cNvPr id="33" name="Picture 32">
            <a:extLst>
              <a:ext uri="{FF2B5EF4-FFF2-40B4-BE49-F238E27FC236}">
                <a16:creationId xmlns:a16="http://schemas.microsoft.com/office/drawing/2014/main" id="{DB5A82E1-7AEA-67C5-F4D6-A5AB007C15AD}"/>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032" t="3365" r="3034" b="3369"/>
          <a:stretch/>
        </p:blipFill>
        <p:spPr>
          <a:xfrm>
            <a:off x="602992" y="5123629"/>
            <a:ext cx="1003872" cy="996696"/>
          </a:xfrm>
          <a:prstGeom prst="ellipse">
            <a:avLst/>
          </a:prstGeom>
          <a:ln w="38100">
            <a:solidFill>
              <a:srgbClr val="00597C"/>
            </a:solidFill>
          </a:ln>
        </p:spPr>
      </p:pic>
      <p:sp>
        <p:nvSpPr>
          <p:cNvPr id="36" name="TextBox 35">
            <a:extLst>
              <a:ext uri="{FF2B5EF4-FFF2-40B4-BE49-F238E27FC236}">
                <a16:creationId xmlns:a16="http://schemas.microsoft.com/office/drawing/2014/main" id="{2B1AAED5-2843-B3E5-5FCE-634407C524E6}"/>
              </a:ext>
            </a:extLst>
          </p:cNvPr>
          <p:cNvSpPr txBox="1"/>
          <p:nvPr/>
        </p:nvSpPr>
        <p:spPr>
          <a:xfrm>
            <a:off x="4686095" y="5734212"/>
            <a:ext cx="2327041"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9E8DC3"/>
                </a:solidFill>
                <a:effectLst/>
                <a:uFillTx/>
                <a:latin typeface="Poppins" panose="00000500000000000000" pitchFamily="2" charset="0"/>
                <a:cs typeface="Poppins" panose="00000500000000000000" pitchFamily="2" charset="0"/>
                <a:sym typeface="Calibri"/>
              </a:rPr>
              <a:t>TAMMARA CARTER</a:t>
            </a:r>
          </a:p>
          <a:p>
            <a:pPr marL="0" marR="0" indent="0" algn="ctr" defTabSz="914400" rtl="0" fontAlgn="auto" latinLnBrk="0" hangingPunct="0">
              <a:lnSpc>
                <a:spcPct val="100000"/>
              </a:lnSpc>
              <a:spcBef>
                <a:spcPts val="0"/>
              </a:spcBef>
              <a:spcAft>
                <a:spcPts val="0"/>
              </a:spcAft>
              <a:buClrTx/>
              <a:buSzTx/>
              <a:buFontTx/>
              <a:buNone/>
              <a:tabLst/>
            </a:pPr>
            <a:r>
              <a:rPr lang="en-US" sz="1400" dirty="0">
                <a:latin typeface="Poppins SemiBold" panose="00000700000000000000" pitchFamily="2" charset="0"/>
                <a:cs typeface="Poppins SemiBold" panose="00000700000000000000" pitchFamily="2" charset="0"/>
                <a:hlinkClick r:id="rId10"/>
              </a:rPr>
              <a:t>tammarac@mosers.org</a:t>
            </a:r>
            <a:endParaRPr lang="en-US" sz="1400" dirty="0">
              <a:latin typeface="Poppins SemiBold" panose="00000700000000000000" pitchFamily="2" charset="0"/>
              <a:cs typeface="Poppins SemiBold" panose="00000700000000000000" pitchFamily="2" charset="0"/>
            </a:endParaRPr>
          </a:p>
          <a:p>
            <a:pPr marL="0" marR="0" indent="0" algn="ctr" defTabSz="914400" rtl="0" fontAlgn="auto" latinLnBrk="0" hangingPunct="0">
              <a:lnSpc>
                <a:spcPct val="100000"/>
              </a:lnSpc>
              <a:spcBef>
                <a:spcPts val="0"/>
              </a:spcBef>
              <a:spcAft>
                <a:spcPts val="0"/>
              </a:spcAft>
              <a:buClrTx/>
              <a:buSzTx/>
              <a:buFontTx/>
              <a:buNone/>
              <a:tabLst/>
            </a:pPr>
            <a:r>
              <a:rPr lang="en-US" sz="1400" b="1" i="0" u="none" strike="noStrike" baseline="0" dirty="0">
                <a:latin typeface="Poppins SemiBold" panose="00000700000000000000" pitchFamily="2" charset="0"/>
                <a:cs typeface="Poppins SemiBold" panose="00000700000000000000" pitchFamily="2" charset="0"/>
              </a:rPr>
              <a:t>573-644-1262</a:t>
            </a:r>
            <a:endParaRPr kumimoji="0" lang="en-US" sz="1400" b="0" i="0" u="none" strike="noStrike" cap="none" spc="0" normalizeH="0" baseline="0" dirty="0">
              <a:ln>
                <a:noFill/>
              </a:ln>
              <a:solidFill>
                <a:srgbClr val="000000"/>
              </a:solidFill>
              <a:effectLst/>
              <a:uFillTx/>
              <a:latin typeface="Poppins SemiBold" panose="00000700000000000000" pitchFamily="2" charset="0"/>
              <a:cs typeface="Poppins SemiBold" panose="00000700000000000000" pitchFamily="2" charset="0"/>
              <a:sym typeface="Calibri"/>
            </a:endParaRPr>
          </a:p>
        </p:txBody>
      </p:sp>
      <p:pic>
        <p:nvPicPr>
          <p:cNvPr id="30" name="Picture 29">
            <a:extLst>
              <a:ext uri="{FF2B5EF4-FFF2-40B4-BE49-F238E27FC236}">
                <a16:creationId xmlns:a16="http://schemas.microsoft.com/office/drawing/2014/main" id="{EEE808B7-AA03-CC20-697A-47093BE38773}"/>
              </a:ext>
              <a:ext uri="{C183D7F6-B498-43B3-948B-1728B52AA6E4}">
                <adec:decorative xmlns:adec="http://schemas.microsoft.com/office/drawing/2017/decorative" val="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76" t="1128" r="1813" b="2157"/>
          <a:stretch/>
        </p:blipFill>
        <p:spPr>
          <a:xfrm>
            <a:off x="5347680" y="4673240"/>
            <a:ext cx="1003872" cy="996696"/>
          </a:xfrm>
          <a:prstGeom prst="ellipse">
            <a:avLst/>
          </a:prstGeom>
          <a:ln w="38100">
            <a:solidFill>
              <a:srgbClr val="9E8DC3"/>
            </a:solidFill>
          </a:ln>
        </p:spPr>
      </p:pic>
      <p:sp>
        <p:nvSpPr>
          <p:cNvPr id="35" name="TextBox 34">
            <a:extLst>
              <a:ext uri="{FF2B5EF4-FFF2-40B4-BE49-F238E27FC236}">
                <a16:creationId xmlns:a16="http://schemas.microsoft.com/office/drawing/2014/main" id="{E7763DE3-AE2B-DBC7-E6F8-3D60DBB77133}"/>
              </a:ext>
            </a:extLst>
          </p:cNvPr>
          <p:cNvSpPr txBox="1"/>
          <p:nvPr/>
        </p:nvSpPr>
        <p:spPr>
          <a:xfrm>
            <a:off x="8042247" y="1200235"/>
            <a:ext cx="2578558"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9ABD"/>
                </a:solidFill>
                <a:effectLst/>
                <a:uFillTx/>
                <a:latin typeface="Poppins" panose="00000500000000000000" pitchFamily="2" charset="0"/>
                <a:cs typeface="Poppins" panose="00000500000000000000" pitchFamily="2" charset="0"/>
                <a:sym typeface="Calibri"/>
              </a:rPr>
              <a:t>KATE KUSE</a:t>
            </a:r>
          </a:p>
          <a:p>
            <a:pPr marL="0" marR="0" indent="0" defTabSz="914400" rtl="0" fontAlgn="auto" latinLnBrk="0" hangingPunct="0">
              <a:lnSpc>
                <a:spcPct val="100000"/>
              </a:lnSpc>
              <a:spcBef>
                <a:spcPts val="0"/>
              </a:spcBef>
              <a:spcAft>
                <a:spcPts val="0"/>
              </a:spcAft>
              <a:buClrTx/>
              <a:buSzTx/>
              <a:buFontTx/>
              <a:buNone/>
              <a:tabLst/>
            </a:pPr>
            <a:r>
              <a:rPr lang="en-US" sz="1400" dirty="0">
                <a:latin typeface="Poppins SemiBold" panose="00000700000000000000" pitchFamily="2" charset="0"/>
                <a:cs typeface="Poppins SemiBold" panose="00000700000000000000" pitchFamily="2" charset="0"/>
                <a:hlinkClick r:id="rId12"/>
              </a:rPr>
              <a:t>katek@mosers.org</a:t>
            </a:r>
            <a:endParaRPr lang="en-US" sz="1400" dirty="0">
              <a:latin typeface="Poppins SemiBold" panose="00000700000000000000" pitchFamily="2" charset="0"/>
              <a:cs typeface="Poppins SemiBold" panose="00000700000000000000" pitchFamily="2" charset="0"/>
            </a:endParaRPr>
          </a:p>
          <a:p>
            <a:pPr marL="0" marR="0" indent="0" defTabSz="914400" rtl="0" fontAlgn="auto" latinLnBrk="0" hangingPunct="0">
              <a:lnSpc>
                <a:spcPct val="100000"/>
              </a:lnSpc>
              <a:spcBef>
                <a:spcPts val="0"/>
              </a:spcBef>
              <a:spcAft>
                <a:spcPts val="0"/>
              </a:spcAft>
              <a:buClrTx/>
              <a:buSzTx/>
              <a:buFontTx/>
              <a:buNone/>
              <a:tabLst/>
            </a:pPr>
            <a:r>
              <a:rPr lang="en-US" sz="1400" b="1" i="0" u="none" strike="noStrike" baseline="0" dirty="0">
                <a:latin typeface="Poppins SemiBold" panose="00000700000000000000" pitchFamily="2" charset="0"/>
                <a:cs typeface="Poppins SemiBold" panose="00000700000000000000" pitchFamily="2" charset="0"/>
              </a:rPr>
              <a:t>573-644-1266</a:t>
            </a:r>
          </a:p>
        </p:txBody>
      </p:sp>
      <p:sp>
        <p:nvSpPr>
          <p:cNvPr id="6" name="Rectangle 5">
            <a:extLst>
              <a:ext uri="{FF2B5EF4-FFF2-40B4-BE49-F238E27FC236}">
                <a16:creationId xmlns:a16="http://schemas.microsoft.com/office/drawing/2014/main" id="{8E6AA1C4-3D8F-87E6-D97D-F8089270A59D}"/>
              </a:ext>
            </a:extLst>
          </p:cNvPr>
          <p:cNvSpPr/>
          <p:nvPr/>
        </p:nvSpPr>
        <p:spPr>
          <a:xfrm>
            <a:off x="8042247" y="2006382"/>
            <a:ext cx="3562203" cy="1646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6688" indent="-122238"/>
            <a:r>
              <a:rPr lang="en-US" sz="1400" dirty="0">
                <a:solidFill>
                  <a:schemeClr val="tx1"/>
                </a:solidFill>
                <a:latin typeface="Poppins SemiBold" panose="00000700000000000000" pitchFamily="2" charset="0"/>
                <a:cs typeface="Poppins SemiBold" panose="00000700000000000000" pitchFamily="2" charset="0"/>
              </a:rPr>
              <a:t>COLE COUNTY</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Corrections </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Economic</a:t>
            </a:r>
            <a:br>
              <a:rPr lang="en-US" sz="1300" dirty="0">
                <a:solidFill>
                  <a:schemeClr val="tx1"/>
                </a:solidFill>
                <a:latin typeface="Poppins" panose="00000500000000000000" pitchFamily="2" charset="0"/>
                <a:cs typeface="Poppins" panose="00000500000000000000" pitchFamily="2" charset="0"/>
              </a:rPr>
            </a:br>
            <a:r>
              <a:rPr lang="en-US" sz="1300" dirty="0">
                <a:solidFill>
                  <a:schemeClr val="tx1"/>
                </a:solidFill>
                <a:latin typeface="Poppins" panose="00000500000000000000" pitchFamily="2" charset="0"/>
                <a:cs typeface="Poppins" panose="00000500000000000000" pitchFamily="2" charset="0"/>
              </a:rPr>
              <a:t>Development</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Health</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Insurance </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Lincoln University</a:t>
            </a:r>
          </a:p>
        </p:txBody>
      </p:sp>
      <p:sp>
        <p:nvSpPr>
          <p:cNvPr id="49" name="TextBox 48">
            <a:extLst>
              <a:ext uri="{FF2B5EF4-FFF2-40B4-BE49-F238E27FC236}">
                <a16:creationId xmlns:a16="http://schemas.microsoft.com/office/drawing/2014/main" id="{EAA5C0BD-561E-BBA9-4A75-C4B4216BB26E}"/>
              </a:ext>
            </a:extLst>
          </p:cNvPr>
          <p:cNvSpPr txBox="1"/>
          <p:nvPr/>
        </p:nvSpPr>
        <p:spPr>
          <a:xfrm>
            <a:off x="9833570" y="2302302"/>
            <a:ext cx="1770880" cy="10926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Office of Administration</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Revenue</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Social Services</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State Auditor</a:t>
            </a:r>
          </a:p>
        </p:txBody>
      </p:sp>
      <p:pic>
        <p:nvPicPr>
          <p:cNvPr id="29" name="Picture 28">
            <a:extLst>
              <a:ext uri="{FF2B5EF4-FFF2-40B4-BE49-F238E27FC236}">
                <a16:creationId xmlns:a16="http://schemas.microsoft.com/office/drawing/2014/main" id="{2625F060-2AEC-8E71-47E4-3D05E3163D12}"/>
              </a:ext>
              <a:ext uri="{C183D7F6-B498-43B3-948B-1728B52AA6E4}">
                <adec:decorative xmlns:adec="http://schemas.microsoft.com/office/drawing/2017/decorative" val="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073" t="2073" r="3084" b="3084"/>
          <a:stretch/>
        </p:blipFill>
        <p:spPr>
          <a:xfrm>
            <a:off x="9966817" y="1135964"/>
            <a:ext cx="996696" cy="996696"/>
          </a:xfrm>
          <a:prstGeom prst="ellipse">
            <a:avLst/>
          </a:prstGeom>
          <a:ln w="38100">
            <a:solidFill>
              <a:srgbClr val="009ABD"/>
            </a:solidFill>
          </a:ln>
        </p:spPr>
      </p:pic>
      <p:sp>
        <p:nvSpPr>
          <p:cNvPr id="13" name="TextBox 12">
            <a:extLst>
              <a:ext uri="{FF2B5EF4-FFF2-40B4-BE49-F238E27FC236}">
                <a16:creationId xmlns:a16="http://schemas.microsoft.com/office/drawing/2014/main" id="{C74F55CD-AF95-17D1-23D3-F24547F23A9A}"/>
              </a:ext>
            </a:extLst>
          </p:cNvPr>
          <p:cNvSpPr txBox="1"/>
          <p:nvPr/>
        </p:nvSpPr>
        <p:spPr>
          <a:xfrm>
            <a:off x="8042247" y="3849373"/>
            <a:ext cx="2327041" cy="800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F05643"/>
                </a:solidFill>
                <a:effectLst/>
                <a:uFillTx/>
                <a:latin typeface="Poppins" panose="00000500000000000000" pitchFamily="2" charset="0"/>
                <a:cs typeface="Poppins" panose="00000500000000000000" pitchFamily="2" charset="0"/>
                <a:sym typeface="Calibri"/>
              </a:rPr>
              <a:t>DON WILSON</a:t>
            </a:r>
          </a:p>
          <a:p>
            <a:pPr marL="0" marR="0" indent="0" defTabSz="914400" rtl="0" fontAlgn="auto" latinLnBrk="0" hangingPunct="0">
              <a:lnSpc>
                <a:spcPct val="100000"/>
              </a:lnSpc>
              <a:spcBef>
                <a:spcPts val="0"/>
              </a:spcBef>
              <a:spcAft>
                <a:spcPts val="0"/>
              </a:spcAft>
              <a:buClrTx/>
              <a:buSzTx/>
              <a:buFontTx/>
              <a:buNone/>
              <a:tabLst/>
            </a:pPr>
            <a:r>
              <a:rPr lang="en-US" sz="1400" dirty="0">
                <a:latin typeface="Poppins SemiBold" panose="00000700000000000000" pitchFamily="2" charset="0"/>
                <a:cs typeface="Poppins SemiBold" panose="00000700000000000000" pitchFamily="2" charset="0"/>
                <a:hlinkClick r:id="rId14"/>
              </a:rPr>
              <a:t>donw@mosers.org</a:t>
            </a:r>
            <a:endParaRPr lang="en-US" sz="1400" dirty="0">
              <a:latin typeface="Poppins SemiBold" panose="00000700000000000000" pitchFamily="2" charset="0"/>
              <a:cs typeface="Poppins SemiBold" panose="00000700000000000000" pitchFamily="2" charset="0"/>
            </a:endParaRPr>
          </a:p>
          <a:p>
            <a:pPr marL="0" marR="0" indent="0" defTabSz="914400" rtl="0" fontAlgn="auto" latinLnBrk="0" hangingPunct="0">
              <a:lnSpc>
                <a:spcPct val="100000"/>
              </a:lnSpc>
              <a:spcBef>
                <a:spcPts val="0"/>
              </a:spcBef>
              <a:spcAft>
                <a:spcPts val="0"/>
              </a:spcAft>
              <a:buClrTx/>
              <a:buSzTx/>
              <a:buFontTx/>
              <a:buNone/>
              <a:tabLst/>
            </a:pPr>
            <a:r>
              <a:rPr lang="en-US" sz="1400" b="1" i="0" u="none" strike="noStrike" baseline="0" dirty="0">
                <a:latin typeface="Poppins SemiBold" panose="00000700000000000000" pitchFamily="2" charset="0"/>
                <a:cs typeface="Poppins SemiBold" panose="00000700000000000000" pitchFamily="2" charset="0"/>
              </a:rPr>
              <a:t>573-644-1263</a:t>
            </a:r>
          </a:p>
        </p:txBody>
      </p:sp>
      <p:sp>
        <p:nvSpPr>
          <p:cNvPr id="7" name="Rectangle 6">
            <a:extLst>
              <a:ext uri="{FF2B5EF4-FFF2-40B4-BE49-F238E27FC236}">
                <a16:creationId xmlns:a16="http://schemas.microsoft.com/office/drawing/2014/main" id="{82F13113-2FFE-438A-48EC-DC0DE4F05899}"/>
              </a:ext>
            </a:extLst>
          </p:cNvPr>
          <p:cNvSpPr/>
          <p:nvPr/>
        </p:nvSpPr>
        <p:spPr>
          <a:xfrm>
            <a:off x="8048257" y="4644063"/>
            <a:ext cx="3556194" cy="18217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6688" indent="-122238"/>
            <a:r>
              <a:rPr lang="en-US" sz="1400" dirty="0">
                <a:solidFill>
                  <a:schemeClr val="tx1"/>
                </a:solidFill>
                <a:latin typeface="Poppins SemiBold" panose="00000700000000000000" pitchFamily="2" charset="0"/>
                <a:cs typeface="Poppins SemiBold" panose="00000700000000000000" pitchFamily="2" charset="0"/>
              </a:rPr>
              <a:t>COLE COUNTY</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Agriculture </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Attorney General</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DESE</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DNR</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DOLIR</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Governor</a:t>
            </a:r>
          </a:p>
          <a:p>
            <a:pPr marL="166688" indent="-122238">
              <a:buFont typeface="Arial" panose="020B0604020202020204" pitchFamily="34" charset="0"/>
              <a:buChar char="•"/>
            </a:pPr>
            <a:r>
              <a:rPr lang="en-US" sz="1300" dirty="0">
                <a:solidFill>
                  <a:schemeClr val="tx1"/>
                </a:solidFill>
                <a:latin typeface="Poppins" panose="00000500000000000000" pitchFamily="2" charset="0"/>
                <a:cs typeface="Poppins" panose="00000500000000000000" pitchFamily="2" charset="0"/>
              </a:rPr>
              <a:t>Judicial</a:t>
            </a:r>
          </a:p>
        </p:txBody>
      </p:sp>
      <p:sp>
        <p:nvSpPr>
          <p:cNvPr id="9" name="TextBox 8">
            <a:extLst>
              <a:ext uri="{FF2B5EF4-FFF2-40B4-BE49-F238E27FC236}">
                <a16:creationId xmlns:a16="http://schemas.microsoft.com/office/drawing/2014/main" id="{43F79061-42D1-57CE-2712-56C60DA1434F}"/>
              </a:ext>
            </a:extLst>
          </p:cNvPr>
          <p:cNvSpPr txBox="1"/>
          <p:nvPr/>
        </p:nvSpPr>
        <p:spPr>
          <a:xfrm>
            <a:off x="9754181" y="5041716"/>
            <a:ext cx="2127639"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31775" indent="-122238">
              <a:buFont typeface="Arial" panose="020B0604020202020204" pitchFamily="34" charset="0"/>
              <a:buChar char="•"/>
            </a:pPr>
            <a:r>
              <a:rPr lang="en-US" sz="1400" dirty="0">
                <a:latin typeface="Poppins" panose="00000500000000000000" pitchFamily="2" charset="0"/>
                <a:cs typeface="Poppins" panose="00000500000000000000" pitchFamily="2" charset="0"/>
              </a:rPr>
              <a:t>Legislature</a:t>
            </a:r>
          </a:p>
          <a:p>
            <a:pPr marL="231775" indent="-122238">
              <a:buFont typeface="Arial" panose="020B0604020202020204" pitchFamily="34" charset="0"/>
              <a:buChar char="•"/>
            </a:pPr>
            <a:r>
              <a:rPr lang="en-US" sz="1400" dirty="0">
                <a:latin typeface="Poppins" panose="00000500000000000000" pitchFamily="2" charset="0"/>
                <a:cs typeface="Poppins" panose="00000500000000000000" pitchFamily="2" charset="0"/>
              </a:rPr>
              <a:t>Lt. Governor</a:t>
            </a:r>
          </a:p>
          <a:p>
            <a:pPr marL="231775" indent="-122238">
              <a:buFont typeface="Arial" panose="020B0604020202020204" pitchFamily="34" charset="0"/>
              <a:buChar char="•"/>
            </a:pPr>
            <a:r>
              <a:rPr lang="en-US" sz="1400" dirty="0">
                <a:latin typeface="Poppins" panose="00000500000000000000" pitchFamily="2" charset="0"/>
                <a:cs typeface="Poppins" panose="00000500000000000000" pitchFamily="2" charset="0"/>
              </a:rPr>
              <a:t>MCHCP</a:t>
            </a:r>
          </a:p>
          <a:p>
            <a:pPr marL="231775" indent="-122238">
              <a:buFont typeface="Arial" panose="020B0604020202020204" pitchFamily="34" charset="0"/>
              <a:buChar char="•"/>
            </a:pPr>
            <a:r>
              <a:rPr lang="en-US" sz="1400" dirty="0">
                <a:latin typeface="Poppins" panose="00000500000000000000" pitchFamily="2" charset="0"/>
                <a:cs typeface="Poppins" panose="00000500000000000000" pitchFamily="2" charset="0"/>
              </a:rPr>
              <a:t>Mental Health</a:t>
            </a:r>
          </a:p>
          <a:p>
            <a:pPr marL="231775" indent="-122238">
              <a:buFont typeface="Arial" panose="020B0604020202020204" pitchFamily="34" charset="0"/>
              <a:buChar char="•"/>
            </a:pPr>
            <a:r>
              <a:rPr lang="en-US" sz="1400" dirty="0">
                <a:latin typeface="Poppins" panose="00000500000000000000" pitchFamily="2" charset="0"/>
                <a:cs typeface="Poppins" panose="00000500000000000000" pitchFamily="2" charset="0"/>
              </a:rPr>
              <a:t>MODOT</a:t>
            </a:r>
          </a:p>
          <a:p>
            <a:pPr marL="231775" indent="-122238">
              <a:buFont typeface="Arial" panose="020B0604020202020204" pitchFamily="34" charset="0"/>
              <a:buChar char="•"/>
            </a:pPr>
            <a:r>
              <a:rPr lang="en-US" sz="1400" dirty="0">
                <a:latin typeface="Poppins" panose="00000500000000000000" pitchFamily="2" charset="0"/>
                <a:cs typeface="Poppins" panose="00000500000000000000" pitchFamily="2" charset="0"/>
              </a:rPr>
              <a:t>Public Defender</a:t>
            </a:r>
          </a:p>
        </p:txBody>
      </p:sp>
      <p:pic>
        <p:nvPicPr>
          <p:cNvPr id="12" name="Picture 11">
            <a:extLst>
              <a:ext uri="{FF2B5EF4-FFF2-40B4-BE49-F238E27FC236}">
                <a16:creationId xmlns:a16="http://schemas.microsoft.com/office/drawing/2014/main" id="{B966D19B-6DF7-F820-5904-57B62FDD39AE}"/>
              </a:ext>
              <a:ext uri="{C183D7F6-B498-43B3-948B-1728B52AA6E4}">
                <adec:decorative xmlns:adec="http://schemas.microsoft.com/office/drawing/2017/decorative" val="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063" t="2405" r="2706" b="3045"/>
          <a:stretch/>
        </p:blipFill>
        <p:spPr>
          <a:xfrm>
            <a:off x="9995199" y="3840600"/>
            <a:ext cx="1003874" cy="996696"/>
          </a:xfrm>
          <a:prstGeom prst="ellipse">
            <a:avLst/>
          </a:prstGeom>
          <a:ln w="38100">
            <a:solidFill>
              <a:srgbClr val="F05643"/>
            </a:solidFill>
          </a:ln>
        </p:spPr>
      </p:pic>
    </p:spTree>
    <p:extLst>
      <p:ext uri="{BB962C8B-B14F-4D97-AF65-F5344CB8AC3E}">
        <p14:creationId xmlns:p14="http://schemas.microsoft.com/office/powerpoint/2010/main" val="343082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 name="Picture Placeholder 2">
            <a:extLst>
              <a:ext uri="{C183D7F6-B498-43B3-948B-1728B52AA6E4}">
                <adec:decorative xmlns:adec="http://schemas.microsoft.com/office/drawing/2017/decorative" val="1"/>
              </a:ext>
            </a:extLst>
          </p:cNvPr>
          <p:cNvPicPr>
            <a:picLocks noGrp="1" noChangeAspect="1"/>
          </p:cNvPicPr>
          <p:nvPr>
            <p:ph type="pic" idx="4294967295"/>
          </p:nvPr>
        </p:nvPicPr>
        <p:blipFill>
          <a:blip r:embed="rId2">
            <a:extLst>
              <a:ext uri="{28A0092B-C50C-407E-A947-70E740481C1C}">
                <a14:useLocalDpi xmlns:a14="http://schemas.microsoft.com/office/drawing/2010/main" val="0"/>
              </a:ext>
            </a:extLst>
          </a:blip>
          <a:srcRect l="16701" r="16701"/>
          <a:stretch/>
        </p:blipFill>
        <p:spPr>
          <a:xfrm>
            <a:off x="1580961" y="1282595"/>
            <a:ext cx="4147037" cy="41470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p:spPr>
      </p:pic>
      <p:sp>
        <p:nvSpPr>
          <p:cNvPr id="2" name="Title 1">
            <a:extLst>
              <a:ext uri="{FF2B5EF4-FFF2-40B4-BE49-F238E27FC236}">
                <a16:creationId xmlns:a16="http://schemas.microsoft.com/office/drawing/2014/main" id="{261966E7-B334-3953-C333-A802F8ACCA96}"/>
              </a:ext>
            </a:extLst>
          </p:cNvPr>
          <p:cNvSpPr>
            <a:spLocks noGrp="1"/>
          </p:cNvSpPr>
          <p:nvPr>
            <p:ph type="title" idx="4294967295"/>
          </p:nvPr>
        </p:nvSpPr>
        <p:spPr>
          <a:xfrm>
            <a:off x="609600" y="-1508126"/>
            <a:ext cx="10972800" cy="1508126"/>
          </a:xfrm>
        </p:spPr>
        <p:txBody>
          <a:bodyPr lIns="45719" rIns="45719" anchor="b">
            <a:normAutofit/>
          </a:bodyPr>
          <a:lstStyle/>
          <a:p>
            <a:r>
              <a:rPr lang="en-US" dirty="0"/>
              <a:t>The Essentials</a:t>
            </a:r>
          </a:p>
        </p:txBody>
      </p:sp>
      <p:pic>
        <p:nvPicPr>
          <p:cNvPr id="9" name="Picture 8" descr="MO Deferred Comp Logo">
            <a:extLst>
              <a:ext uri="{FF2B5EF4-FFF2-40B4-BE49-F238E27FC236}">
                <a16:creationId xmlns:a16="http://schemas.microsoft.com/office/drawing/2014/main" id="{6CBFF18C-264D-EAAA-1DFF-9B584833D1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67034" y="2352264"/>
            <a:ext cx="5019127" cy="1775098"/>
          </a:xfrm>
          <a:prstGeom prst="rect">
            <a:avLst/>
          </a:prstGeom>
        </p:spPr>
      </p:pic>
      <p:sp>
        <p:nvSpPr>
          <p:cNvPr id="3" name="TextBox 2">
            <a:extLst>
              <a:ext uri="{FF2B5EF4-FFF2-40B4-BE49-F238E27FC236}">
                <a16:creationId xmlns:a16="http://schemas.microsoft.com/office/drawing/2014/main" id="{E1E5C183-5BB6-DC5B-EFD2-70E2D09D1D04}"/>
              </a:ext>
            </a:extLst>
          </p:cNvPr>
          <p:cNvSpPr txBox="1"/>
          <p:nvPr/>
        </p:nvSpPr>
        <p:spPr>
          <a:xfrm>
            <a:off x="5067031" y="4313205"/>
            <a:ext cx="501913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000" dirty="0">
                <a:solidFill>
                  <a:schemeClr val="bg1"/>
                </a:solidFill>
                <a:latin typeface="Poppins Medium" panose="00000600000000000000" pitchFamily="2" charset="0"/>
                <a:ea typeface="+mj-ea"/>
                <a:cs typeface="Poppins Medium" panose="00000600000000000000" pitchFamily="2" charset="0"/>
              </a:rPr>
              <a:t>Retirement Savings Simplified</a:t>
            </a:r>
          </a:p>
        </p:txBody>
      </p:sp>
    </p:spTree>
    <p:extLst>
      <p:ext uri="{BB962C8B-B14F-4D97-AF65-F5344CB8AC3E}">
        <p14:creationId xmlns:p14="http://schemas.microsoft.com/office/powerpoint/2010/main" val="39362178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 name="TextBox 25"/>
          <p:cNvSpPr txBox="1">
            <a:spLocks noGrp="1"/>
          </p:cNvSpPr>
          <p:nvPr>
            <p:ph type="title" idx="4294967295"/>
          </p:nvPr>
        </p:nvSpPr>
        <p:spPr>
          <a:xfrm>
            <a:off x="877265" y="1440849"/>
            <a:ext cx="8327025" cy="584775"/>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Your State Retirement Benefits</a:t>
            </a:r>
          </a:p>
        </p:txBody>
      </p:sp>
      <p:sp>
        <p:nvSpPr>
          <p:cNvPr id="73" name="Rectangle: Rounded Corners 1">
            <a:extLst>
              <a:ext uri="{FF2B5EF4-FFF2-40B4-BE49-F238E27FC236}">
                <a16:creationId xmlns:a16="http://schemas.microsoft.com/office/drawing/2014/main" id="{6D438953-3BAB-F841-A2EE-56E8DE301248}"/>
              </a:ext>
              <a:ext uri="{C183D7F6-B498-43B3-948B-1728B52AA6E4}">
                <adec:decorative xmlns:adec="http://schemas.microsoft.com/office/drawing/2017/decorative" val="1"/>
              </a:ext>
            </a:extLst>
          </p:cNvPr>
          <p:cNvSpPr/>
          <p:nvPr/>
        </p:nvSpPr>
        <p:spPr>
          <a:xfrm>
            <a:off x="902282" y="2223586"/>
            <a:ext cx="4455781" cy="3307040"/>
          </a:xfrm>
          <a:prstGeom prst="roundRect">
            <a:avLst>
              <a:gd name="adj" fmla="val 4126"/>
            </a:avLst>
          </a:prstGeom>
          <a:ln w="19050">
            <a:solidFill>
              <a:srgbClr val="005A7D"/>
            </a:solidFill>
            <a:miter/>
          </a:ln>
          <a:effectLst>
            <a:outerShdw blurRad="419100" dist="292100" dir="2700000" rotWithShape="0">
              <a:srgbClr val="000000">
                <a:alpha val="41000"/>
              </a:srgbClr>
            </a:outerShdw>
          </a:effectLst>
        </p:spPr>
        <p:txBody>
          <a:bodyPr lIns="45719" rIns="45719" anchor="ctr"/>
          <a:lstStyle/>
          <a:p>
            <a:pPr algn="ctr">
              <a:defRPr>
                <a:solidFill>
                  <a:srgbClr val="FFFFFF"/>
                </a:solidFill>
              </a:defRPr>
            </a:pPr>
            <a:endParaRPr dirty="0"/>
          </a:p>
        </p:txBody>
      </p:sp>
      <p:sp>
        <p:nvSpPr>
          <p:cNvPr id="75" name="TextBox 3">
            <a:extLst>
              <a:ext uri="{FF2B5EF4-FFF2-40B4-BE49-F238E27FC236}">
                <a16:creationId xmlns:a16="http://schemas.microsoft.com/office/drawing/2014/main" id="{C494A7E8-2DA8-9624-A61D-4C2DEE832475}"/>
              </a:ext>
            </a:extLst>
          </p:cNvPr>
          <p:cNvSpPr txBox="1"/>
          <p:nvPr/>
        </p:nvSpPr>
        <p:spPr>
          <a:xfrm>
            <a:off x="1057827" y="2371868"/>
            <a:ext cx="4171899" cy="1364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b="1">
                <a:solidFill>
                  <a:srgbClr val="FFFFFF"/>
                </a:solidFill>
                <a:latin typeface="+mj-lt"/>
                <a:ea typeface="+mj-ea"/>
                <a:cs typeface="+mj-cs"/>
                <a:sym typeface="Helvetica"/>
              </a:defRPr>
            </a:lvl1pPr>
          </a:lstStyle>
          <a:p>
            <a:pPr>
              <a:lnSpc>
                <a:spcPts val="2000"/>
              </a:lnSpc>
              <a:spcAft>
                <a:spcPts val="600"/>
              </a:spcAft>
              <a:tabLst>
                <a:tab pos="404813" algn="l"/>
              </a:tabLst>
              <a:defRPr sz="1400" b="1">
                <a:solidFill>
                  <a:schemeClr val="accent2"/>
                </a:solidFill>
                <a:latin typeface="Poppins SemiBold"/>
                <a:ea typeface="Poppins SemiBold"/>
                <a:cs typeface="Poppins SemiBold"/>
                <a:sym typeface="Poppins SemiBold"/>
              </a:defRPr>
            </a:pPr>
            <a:r>
              <a:rPr lang="en-US" sz="1600" dirty="0">
                <a:solidFill>
                  <a:schemeClr val="tx1"/>
                </a:solidFill>
                <a:latin typeface="Poppins" panose="00000500000000000000" pitchFamily="2" charset="0"/>
                <a:cs typeface="Poppins" panose="00000500000000000000" pitchFamily="2" charset="0"/>
              </a:rPr>
              <a:t>Defined Benefit Pension Plan</a:t>
            </a:r>
          </a:p>
          <a:p>
            <a:pPr marL="288925" indent="-176213">
              <a:spcAft>
                <a:spcPts val="6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400" b="0" dirty="0">
                <a:solidFill>
                  <a:schemeClr val="tx1"/>
                </a:solidFill>
                <a:latin typeface="Poppins" panose="00000500000000000000" pitchFamily="2" charset="0"/>
                <a:cs typeface="Poppins" panose="00000500000000000000" pitchFamily="2" charset="0"/>
              </a:rPr>
              <a:t>Guaranteed retirement income for life provided by MOSERS or MPERS</a:t>
            </a:r>
          </a:p>
          <a:p>
            <a:pPr marL="288925" indent="-176213">
              <a:spcAft>
                <a:spcPts val="6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400" b="0" dirty="0">
                <a:solidFill>
                  <a:schemeClr val="tx1"/>
                </a:solidFill>
                <a:latin typeface="Poppins" panose="00000500000000000000" pitchFamily="2" charset="0"/>
                <a:cs typeface="Poppins" panose="00000500000000000000" pitchFamily="2" charset="0"/>
              </a:rPr>
              <a:t>Benefit based on a formula set by legislation</a:t>
            </a:r>
          </a:p>
        </p:txBody>
      </p:sp>
      <p:pic>
        <p:nvPicPr>
          <p:cNvPr id="7" name="Picture 6" descr="MOSERS Logo">
            <a:extLst>
              <a:ext uri="{FF2B5EF4-FFF2-40B4-BE49-F238E27FC236}">
                <a16:creationId xmlns:a16="http://schemas.microsoft.com/office/drawing/2014/main" id="{C526A073-8EE0-8946-29F5-1A621CD77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8441" y="3884626"/>
            <a:ext cx="2159128" cy="577608"/>
          </a:xfrm>
          <a:prstGeom prst="rect">
            <a:avLst/>
          </a:prstGeom>
        </p:spPr>
      </p:pic>
      <p:pic>
        <p:nvPicPr>
          <p:cNvPr id="5" name="Picture 4" descr="MPERS Logo">
            <a:extLst>
              <a:ext uri="{FF2B5EF4-FFF2-40B4-BE49-F238E27FC236}">
                <a16:creationId xmlns:a16="http://schemas.microsoft.com/office/drawing/2014/main" id="{6AC4EB05-6D78-5850-BED2-CE08042840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406" y="4431596"/>
            <a:ext cx="2666034" cy="1099030"/>
          </a:xfrm>
          <a:prstGeom prst="rect">
            <a:avLst/>
          </a:prstGeom>
        </p:spPr>
      </p:pic>
      <p:sp>
        <p:nvSpPr>
          <p:cNvPr id="3" name="Rectangle: Rounded Corners 1">
            <a:extLst>
              <a:ext uri="{FF2B5EF4-FFF2-40B4-BE49-F238E27FC236}">
                <a16:creationId xmlns:a16="http://schemas.microsoft.com/office/drawing/2014/main" id="{21BFD31C-2AAB-D7B5-8466-A4ABB103FAA9}"/>
              </a:ext>
              <a:ext uri="{C183D7F6-B498-43B3-948B-1728B52AA6E4}">
                <adec:decorative xmlns:adec="http://schemas.microsoft.com/office/drawing/2017/decorative" val="1"/>
              </a:ext>
            </a:extLst>
          </p:cNvPr>
          <p:cNvSpPr/>
          <p:nvPr/>
        </p:nvSpPr>
        <p:spPr>
          <a:xfrm>
            <a:off x="5656804" y="2223586"/>
            <a:ext cx="4000543" cy="3307039"/>
          </a:xfrm>
          <a:prstGeom prst="roundRect">
            <a:avLst>
              <a:gd name="adj" fmla="val 4126"/>
            </a:avLst>
          </a:prstGeom>
          <a:ln w="19050">
            <a:solidFill>
              <a:srgbClr val="005A7D"/>
            </a:solidFill>
            <a:miter/>
          </a:ln>
          <a:effectLst>
            <a:outerShdw blurRad="419100" dist="292100" dir="2700000" rotWithShape="0">
              <a:srgbClr val="000000">
                <a:alpha val="41000"/>
              </a:srgbClr>
            </a:outerShdw>
          </a:effectLst>
        </p:spPr>
        <p:txBody>
          <a:bodyPr lIns="45719" rIns="45719" anchor="ctr"/>
          <a:lstStyle/>
          <a:p>
            <a:pPr algn="ctr">
              <a:defRPr>
                <a:solidFill>
                  <a:srgbClr val="FFFFFF"/>
                </a:solidFill>
              </a:defRPr>
            </a:pPr>
            <a:endParaRPr dirty="0"/>
          </a:p>
        </p:txBody>
      </p:sp>
      <p:sp>
        <p:nvSpPr>
          <p:cNvPr id="4" name="TextBox 3">
            <a:extLst>
              <a:ext uri="{FF2B5EF4-FFF2-40B4-BE49-F238E27FC236}">
                <a16:creationId xmlns:a16="http://schemas.microsoft.com/office/drawing/2014/main" id="{35813922-1AC9-658C-C75D-32B4154F87CB}"/>
              </a:ext>
            </a:extLst>
          </p:cNvPr>
          <p:cNvSpPr txBox="1"/>
          <p:nvPr/>
        </p:nvSpPr>
        <p:spPr>
          <a:xfrm>
            <a:off x="5812351" y="2371868"/>
            <a:ext cx="3700618" cy="1149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b="1">
                <a:solidFill>
                  <a:srgbClr val="FFFFFF"/>
                </a:solidFill>
                <a:latin typeface="+mj-lt"/>
                <a:ea typeface="+mj-ea"/>
                <a:cs typeface="+mj-cs"/>
                <a:sym typeface="Helvetica"/>
              </a:defRPr>
            </a:lvl1pPr>
          </a:lstStyle>
          <a:p>
            <a:pPr>
              <a:lnSpc>
                <a:spcPts val="2000"/>
              </a:lnSpc>
              <a:spcAft>
                <a:spcPts val="600"/>
              </a:spcAft>
              <a:tabLst>
                <a:tab pos="404813" algn="l"/>
              </a:tabLst>
              <a:defRPr sz="1400" b="1">
                <a:solidFill>
                  <a:schemeClr val="accent2"/>
                </a:solidFill>
                <a:latin typeface="Poppins SemiBold"/>
                <a:ea typeface="Poppins SemiBold"/>
                <a:cs typeface="Poppins SemiBold"/>
                <a:sym typeface="Poppins SemiBold"/>
              </a:defRPr>
            </a:pPr>
            <a:r>
              <a:rPr lang="en-US" sz="1600" dirty="0">
                <a:solidFill>
                  <a:schemeClr val="tx1"/>
                </a:solidFill>
                <a:latin typeface="Poppins" panose="00000500000000000000" pitchFamily="2" charset="0"/>
                <a:cs typeface="Poppins" panose="00000500000000000000" pitchFamily="2" charset="0"/>
              </a:rPr>
              <a:t>Defined Contribution Plan</a:t>
            </a:r>
          </a:p>
          <a:p>
            <a:pPr marL="288925" indent="-176213">
              <a:spcAft>
                <a:spcPts val="6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400" b="0" dirty="0">
                <a:solidFill>
                  <a:schemeClr val="tx1"/>
                </a:solidFill>
                <a:latin typeface="Poppins" panose="00000500000000000000" pitchFamily="2" charset="0"/>
                <a:cs typeface="Poppins" panose="00000500000000000000" pitchFamily="2" charset="0"/>
              </a:rPr>
              <a:t>Based on your contributions to the plan &amp; your investment returns</a:t>
            </a:r>
          </a:p>
          <a:p>
            <a:pPr marL="288925" indent="-176213">
              <a:spcAft>
                <a:spcPts val="600"/>
              </a:spcAft>
              <a:buFont typeface="Arial" panose="020B0604020202020204" pitchFamily="34" charset="0"/>
              <a:buChar char="•"/>
              <a:defRPr sz="1400" b="1">
                <a:solidFill>
                  <a:schemeClr val="accent2"/>
                </a:solidFill>
                <a:latin typeface="Poppins SemiBold"/>
                <a:ea typeface="Poppins SemiBold"/>
                <a:cs typeface="Poppins SemiBold"/>
                <a:sym typeface="Poppins SemiBold"/>
              </a:defRPr>
            </a:pPr>
            <a:r>
              <a:rPr lang="en-US" sz="1400" b="0" dirty="0">
                <a:solidFill>
                  <a:schemeClr val="tx1"/>
                </a:solidFill>
                <a:latin typeface="Poppins" panose="00000500000000000000" pitchFamily="2" charset="0"/>
                <a:cs typeface="Poppins" panose="00000500000000000000" pitchFamily="2" charset="0"/>
              </a:rPr>
              <a:t>Portable upon leaving the state</a:t>
            </a:r>
            <a:endParaRPr lang="en-US" sz="1300" b="0" dirty="0">
              <a:solidFill>
                <a:schemeClr val="tx1"/>
              </a:solidFill>
              <a:latin typeface="Poppins" panose="00000500000000000000" pitchFamily="2" charset="0"/>
              <a:cs typeface="Poppins" panose="00000500000000000000" pitchFamily="2" charset="0"/>
            </a:endParaRPr>
          </a:p>
        </p:txBody>
      </p:sp>
      <p:pic>
        <p:nvPicPr>
          <p:cNvPr id="9" name="Picture 8" descr="MO Deferred Comp Logo">
            <a:extLst>
              <a:ext uri="{FF2B5EF4-FFF2-40B4-BE49-F238E27FC236}">
                <a16:creationId xmlns:a16="http://schemas.microsoft.com/office/drawing/2014/main" id="{31107046-09D6-6550-CBBE-D7BAEEB1F3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2223" y="3879941"/>
            <a:ext cx="3292892" cy="116458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TextBox 3"/>
          <p:cNvSpPr txBox="1">
            <a:spLocks noGrp="1"/>
          </p:cNvSpPr>
          <p:nvPr>
            <p:ph type="title" idx="4294967295"/>
          </p:nvPr>
        </p:nvSpPr>
        <p:spPr>
          <a:xfrm>
            <a:off x="953510" y="736373"/>
            <a:ext cx="5929890" cy="58477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tab pos="2232025" algn="l"/>
              </a:tabLst>
              <a:defRPr/>
            </a:pPr>
            <a:r>
              <a:rPr kumimoji="0" lang="en-US" sz="32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MO Deferred Comp Basics</a:t>
            </a:r>
          </a:p>
        </p:txBody>
      </p:sp>
      <p:sp>
        <p:nvSpPr>
          <p:cNvPr id="904" name="Rectangle 2"/>
          <p:cNvSpPr txBox="1"/>
          <p:nvPr/>
        </p:nvSpPr>
        <p:spPr>
          <a:xfrm>
            <a:off x="953508" y="1290803"/>
            <a:ext cx="6533969" cy="855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ts val="2000"/>
              </a:lnSpc>
              <a:spcBef>
                <a:spcPts val="300"/>
              </a:spcBef>
            </a:pPr>
            <a:r>
              <a:rPr lang="en-US" sz="1600" dirty="0">
                <a:solidFill>
                  <a:schemeClr val="tx1"/>
                </a:solidFill>
                <a:latin typeface="Poppins" panose="00000500000000000000" pitchFamily="2" charset="0"/>
                <a:cs typeface="Poppins" panose="00000500000000000000" pitchFamily="2" charset="0"/>
              </a:rPr>
              <a:t>The MO Deferred Comp Plan is a </a:t>
            </a:r>
            <a:r>
              <a:rPr lang="en-US" sz="1600" i="1" dirty="0">
                <a:solidFill>
                  <a:schemeClr val="tx1"/>
                </a:solidFill>
                <a:latin typeface="Poppins" panose="00000500000000000000" pitchFamily="2" charset="0"/>
                <a:cs typeface="Poppins" panose="00000500000000000000" pitchFamily="2" charset="0"/>
              </a:rPr>
              <a:t>voluntary</a:t>
            </a:r>
            <a:r>
              <a:rPr lang="en-US" sz="1600" dirty="0">
                <a:solidFill>
                  <a:schemeClr val="tx1"/>
                </a:solidFill>
                <a:latin typeface="Poppins" panose="00000500000000000000" pitchFamily="2" charset="0"/>
                <a:cs typeface="Poppins" panose="00000500000000000000" pitchFamily="2" charset="0"/>
              </a:rPr>
              <a:t> defined contribution 457(b) plan that helps state employees </a:t>
            </a:r>
            <a:r>
              <a:rPr lang="en-US" sz="1600" b="1" u="sng" dirty="0">
                <a:solidFill>
                  <a:schemeClr val="tx1"/>
                </a:solidFill>
                <a:latin typeface="Poppins" panose="00000500000000000000" pitchFamily="2" charset="0"/>
                <a:cs typeface="Poppins" panose="00000500000000000000" pitchFamily="2" charset="0"/>
              </a:rPr>
              <a:t>save for the future</a:t>
            </a:r>
            <a:r>
              <a:rPr lang="en-US" sz="1600" b="1" dirty="0">
                <a:solidFill>
                  <a:schemeClr val="tx1"/>
                </a:solidFill>
                <a:latin typeface="Poppins" panose="00000500000000000000" pitchFamily="2" charset="0"/>
                <a:cs typeface="Poppins" panose="00000500000000000000" pitchFamily="2" charset="0"/>
              </a:rPr>
              <a:t> </a:t>
            </a:r>
            <a:r>
              <a:rPr lang="en-US" sz="1600" dirty="0">
                <a:solidFill>
                  <a:schemeClr val="tx1"/>
                </a:solidFill>
                <a:latin typeface="Poppins" panose="00000500000000000000" pitchFamily="2" charset="0"/>
                <a:cs typeface="Poppins" panose="00000500000000000000" pitchFamily="2" charset="0"/>
              </a:rPr>
              <a:t>and can provide </a:t>
            </a:r>
            <a:r>
              <a:rPr lang="en-US" sz="1600" b="1" u="sng" dirty="0">
                <a:solidFill>
                  <a:schemeClr val="tx1"/>
                </a:solidFill>
                <a:latin typeface="Poppins" panose="00000500000000000000" pitchFamily="2" charset="0"/>
                <a:cs typeface="Poppins" panose="00000500000000000000" pitchFamily="2" charset="0"/>
              </a:rPr>
              <a:t>another source of income</a:t>
            </a:r>
            <a:r>
              <a:rPr lang="en-US" sz="1600" dirty="0">
                <a:solidFill>
                  <a:schemeClr val="tx1"/>
                </a:solidFill>
                <a:latin typeface="Poppins" panose="00000500000000000000" pitchFamily="2" charset="0"/>
                <a:cs typeface="Poppins" panose="00000500000000000000" pitchFamily="2" charset="0"/>
              </a:rPr>
              <a:t> in retirement.</a:t>
            </a:r>
            <a:endParaRPr lang="it-IT" sz="1600" dirty="0">
              <a:solidFill>
                <a:schemeClr val="tx1"/>
              </a:solidFill>
              <a:latin typeface="Poppins" panose="00000500000000000000" pitchFamily="2" charset="0"/>
              <a:cs typeface="Poppins" panose="00000500000000000000" pitchFamily="2" charset="0"/>
            </a:endParaRPr>
          </a:p>
        </p:txBody>
      </p:sp>
      <p:sp>
        <p:nvSpPr>
          <p:cNvPr id="89" name="TextBox 2">
            <a:extLst>
              <a:ext uri="{FF2B5EF4-FFF2-40B4-BE49-F238E27FC236}">
                <a16:creationId xmlns:a16="http://schemas.microsoft.com/office/drawing/2014/main" id="{254DF123-FDF0-C602-750D-3FCB2CEC2683}"/>
              </a:ext>
            </a:extLst>
          </p:cNvPr>
          <p:cNvSpPr/>
          <p:nvPr/>
        </p:nvSpPr>
        <p:spPr>
          <a:xfrm>
            <a:off x="953509" y="2441450"/>
            <a:ext cx="3658248" cy="301620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200" b="1">
                <a:solidFill>
                  <a:srgbClr val="262626"/>
                </a:solidFill>
                <a:latin typeface="+mj-lt"/>
                <a:ea typeface="+mj-ea"/>
                <a:cs typeface="+mj-cs"/>
                <a:sym typeface="Helvetica"/>
              </a:defRPr>
            </a:lvl1pPr>
          </a:lstStyle>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The plan was established by law in 1974.</a:t>
            </a:r>
          </a:p>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Participation in deferred comp </a:t>
            </a:r>
            <a:br>
              <a:rPr lang="en-US" sz="1600" b="0" dirty="0">
                <a:solidFill>
                  <a:schemeClr val="tx1"/>
                </a:solidFill>
                <a:latin typeface="Poppins" panose="00000500000000000000" pitchFamily="2" charset="0"/>
                <a:cs typeface="Poppins" panose="00000500000000000000" pitchFamily="2" charset="0"/>
              </a:rPr>
            </a:br>
            <a:r>
              <a:rPr lang="en-US" sz="1600" b="0" dirty="0">
                <a:solidFill>
                  <a:schemeClr val="tx1"/>
                </a:solidFill>
                <a:latin typeface="Poppins" panose="00000500000000000000" pitchFamily="2" charset="0"/>
                <a:cs typeface="Poppins" panose="00000500000000000000" pitchFamily="2" charset="0"/>
              </a:rPr>
              <a:t>is </a:t>
            </a:r>
            <a:r>
              <a:rPr lang="en-US" sz="1600" u="sng" dirty="0">
                <a:solidFill>
                  <a:schemeClr val="tx1"/>
                </a:solidFill>
                <a:latin typeface="Poppins" panose="00000500000000000000" pitchFamily="2" charset="0"/>
                <a:cs typeface="Poppins" panose="00000500000000000000" pitchFamily="2" charset="0"/>
              </a:rPr>
              <a:t>voluntary</a:t>
            </a:r>
            <a:r>
              <a:rPr lang="en-US" sz="1600" b="0" dirty="0">
                <a:solidFill>
                  <a:schemeClr val="tx1"/>
                </a:solidFill>
                <a:latin typeface="Poppins" panose="00000500000000000000" pitchFamily="2" charset="0"/>
                <a:cs typeface="Poppins" panose="00000500000000000000" pitchFamily="2" charset="0"/>
              </a:rPr>
              <a:t>.</a:t>
            </a:r>
          </a:p>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Over </a:t>
            </a:r>
            <a:r>
              <a:rPr lang="en-US" sz="1600" dirty="0">
                <a:solidFill>
                  <a:schemeClr val="tx1"/>
                </a:solidFill>
                <a:latin typeface="Poppins" panose="00000500000000000000" pitchFamily="2" charset="0"/>
                <a:cs typeface="Poppins" panose="00000500000000000000" pitchFamily="2" charset="0"/>
              </a:rPr>
              <a:t>85% of state employees </a:t>
            </a:r>
            <a:r>
              <a:rPr lang="en-US" sz="1600" b="0" dirty="0">
                <a:solidFill>
                  <a:schemeClr val="tx1"/>
                </a:solidFill>
                <a:latin typeface="Poppins" panose="00000500000000000000" pitchFamily="2" charset="0"/>
                <a:cs typeface="Poppins" panose="00000500000000000000" pitchFamily="2" charset="0"/>
              </a:rPr>
              <a:t>save with the plan.</a:t>
            </a:r>
          </a:p>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New employees automatically contribute 1% pre-tax per paycheck to their deferred comp account.</a:t>
            </a:r>
            <a:r>
              <a:rPr lang="en-US" sz="1600" b="0" baseline="30000" dirty="0">
                <a:solidFill>
                  <a:schemeClr val="tx1"/>
                </a:solidFill>
                <a:latin typeface="Poppins" panose="00000500000000000000" pitchFamily="2" charset="0"/>
                <a:cs typeface="Poppins" panose="00000500000000000000" pitchFamily="2" charset="0"/>
              </a:rPr>
              <a:t>1</a:t>
            </a:r>
            <a:endParaRPr lang="en-US" sz="1600" b="0" dirty="0">
              <a:solidFill>
                <a:schemeClr val="tx1"/>
              </a:solidFill>
              <a:latin typeface="Poppins" panose="00000500000000000000" pitchFamily="2" charset="0"/>
              <a:cs typeface="Poppins" panose="00000500000000000000" pitchFamily="2" charset="0"/>
            </a:endParaRPr>
          </a:p>
        </p:txBody>
      </p:sp>
      <p:pic>
        <p:nvPicPr>
          <p:cNvPr id="903" name="Picture Placeholder 24">
            <a:extLst>
              <a:ext uri="{C183D7F6-B498-43B3-948B-1728B52AA6E4}">
                <adec:decorative xmlns:adec="http://schemas.microsoft.com/office/drawing/2017/decorative" val="1"/>
              </a:ext>
            </a:extLst>
          </p:cNvPr>
          <p:cNvPicPr>
            <a:picLocks noGrp="1" noChangeAspect="1"/>
          </p:cNvPicPr>
          <p:nvPr>
            <p:ph type="pic" idx="21"/>
          </p:nvPr>
        </p:nvPicPr>
        <p:blipFill rotWithShape="1">
          <a:blip r:embed="rId3" cstate="print">
            <a:extLst>
              <a:ext uri="{28A0092B-C50C-407E-A947-70E740481C1C}">
                <a14:useLocalDpi xmlns:a14="http://schemas.microsoft.com/office/drawing/2010/main" val="0"/>
              </a:ext>
            </a:extLst>
          </a:blip>
          <a:srcRect l="36143" r="8339"/>
          <a:stretch/>
        </p:blipFill>
        <p:spPr>
          <a:xfrm>
            <a:off x="8118644" y="-581020"/>
            <a:ext cx="4606625" cy="4668781"/>
          </a:xfrm>
          <a:custGeom>
            <a:avLst/>
            <a:gdLst/>
            <a:ahLst/>
            <a:cxnLst>
              <a:cxn ang="0">
                <a:pos x="wd2" y="hd2"/>
              </a:cxn>
              <a:cxn ang="5400000">
                <a:pos x="wd2" y="hd2"/>
              </a:cxn>
              <a:cxn ang="10800000">
                <a:pos x="wd2" y="hd2"/>
              </a:cxn>
              <a:cxn ang="16200000">
                <a:pos x="wd2" y="hd2"/>
              </a:cxn>
            </a:cxnLst>
            <a:rect l="0" t="0" r="r" b="b"/>
            <a:pathLst>
              <a:path w="19699" h="21460" extrusionOk="0">
                <a:moveTo>
                  <a:pt x="10305" y="2"/>
                </a:moveTo>
                <a:cubicBezTo>
                  <a:pt x="3910" y="-139"/>
                  <a:pt x="969" y="6697"/>
                  <a:pt x="969" y="6697"/>
                </a:cubicBezTo>
                <a:cubicBezTo>
                  <a:pt x="180" y="8021"/>
                  <a:pt x="-1218" y="13108"/>
                  <a:pt x="2152" y="12913"/>
                </a:cubicBezTo>
                <a:cubicBezTo>
                  <a:pt x="5702" y="12719"/>
                  <a:pt x="5784" y="15455"/>
                  <a:pt x="5916" y="18140"/>
                </a:cubicBezTo>
                <a:cubicBezTo>
                  <a:pt x="6031" y="20488"/>
                  <a:pt x="7556" y="21365"/>
                  <a:pt x="9025" y="21452"/>
                </a:cubicBezTo>
                <a:cubicBezTo>
                  <a:pt x="9130" y="21458"/>
                  <a:pt x="9235" y="21461"/>
                  <a:pt x="9339" y="21459"/>
                </a:cubicBezTo>
                <a:cubicBezTo>
                  <a:pt x="9443" y="21458"/>
                  <a:pt x="9546" y="21452"/>
                  <a:pt x="9648" y="21443"/>
                </a:cubicBezTo>
                <a:cubicBezTo>
                  <a:pt x="14546" y="21002"/>
                  <a:pt x="18804" y="15456"/>
                  <a:pt x="19593" y="10175"/>
                </a:cubicBezTo>
                <a:cubicBezTo>
                  <a:pt x="20382" y="4912"/>
                  <a:pt x="16699" y="144"/>
                  <a:pt x="10305" y="2"/>
                </a:cubicBezTo>
                <a:close/>
              </a:path>
            </a:pathLst>
          </a:custGeom>
        </p:spPr>
      </p:pic>
      <p:sp>
        <p:nvSpPr>
          <p:cNvPr id="114" name="TextBox 2">
            <a:extLst>
              <a:ext uri="{FF2B5EF4-FFF2-40B4-BE49-F238E27FC236}">
                <a16:creationId xmlns:a16="http://schemas.microsoft.com/office/drawing/2014/main" id="{758E7AD7-9460-9432-F31E-B8F6CF3551B4}"/>
              </a:ext>
            </a:extLst>
          </p:cNvPr>
          <p:cNvSpPr/>
          <p:nvPr/>
        </p:nvSpPr>
        <p:spPr>
          <a:xfrm>
            <a:off x="4908331" y="2441450"/>
            <a:ext cx="4354939" cy="326243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200" b="1">
                <a:solidFill>
                  <a:srgbClr val="262626"/>
                </a:solidFill>
                <a:latin typeface="+mj-lt"/>
                <a:ea typeface="+mj-ea"/>
                <a:cs typeface="+mj-cs"/>
                <a:sym typeface="Helvetica"/>
              </a:defRPr>
            </a:lvl1pPr>
          </a:lstStyle>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You have the option to contribute </a:t>
            </a:r>
            <a:br>
              <a:rPr lang="en-US" sz="1600" b="0" dirty="0">
                <a:solidFill>
                  <a:schemeClr val="tx1"/>
                </a:solidFill>
                <a:latin typeface="Poppins" panose="00000500000000000000" pitchFamily="2" charset="0"/>
                <a:cs typeface="Poppins" panose="00000500000000000000" pitchFamily="2" charset="0"/>
              </a:rPr>
            </a:br>
            <a:r>
              <a:rPr lang="en-US" sz="1600" b="0" dirty="0">
                <a:solidFill>
                  <a:schemeClr val="tx1"/>
                </a:solidFill>
                <a:latin typeface="Poppins" panose="00000500000000000000" pitchFamily="2" charset="0"/>
                <a:cs typeface="Poppins" panose="00000500000000000000" pitchFamily="2" charset="0"/>
              </a:rPr>
              <a:t>a flat-dollar or a percent of your pay.</a:t>
            </a:r>
          </a:p>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Pre-tax and after-tax (Roth)</a:t>
            </a:r>
            <a:br>
              <a:rPr lang="en-US" sz="1600" b="0" dirty="0">
                <a:solidFill>
                  <a:schemeClr val="tx1"/>
                </a:solidFill>
                <a:latin typeface="Poppins" panose="00000500000000000000" pitchFamily="2" charset="0"/>
                <a:cs typeface="Poppins" panose="00000500000000000000" pitchFamily="2" charset="0"/>
              </a:rPr>
            </a:br>
            <a:r>
              <a:rPr lang="en-US" sz="1600" b="0" dirty="0">
                <a:solidFill>
                  <a:schemeClr val="tx1"/>
                </a:solidFill>
                <a:latin typeface="Poppins" panose="00000500000000000000" pitchFamily="2" charset="0"/>
                <a:cs typeface="Poppins" panose="00000500000000000000" pitchFamily="2" charset="0"/>
              </a:rPr>
              <a:t>savings options are available.</a:t>
            </a:r>
          </a:p>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You can withdraw your 457 contributory source funds, </a:t>
            </a:r>
            <a:r>
              <a:rPr lang="en-US" sz="1600" dirty="0">
                <a:solidFill>
                  <a:schemeClr val="tx1"/>
                </a:solidFill>
                <a:latin typeface="Poppins" panose="00000500000000000000" pitchFamily="2" charset="0"/>
                <a:cs typeface="Poppins" panose="00000500000000000000" pitchFamily="2" charset="0"/>
              </a:rPr>
              <a:t>penalty-free</a:t>
            </a:r>
            <a:r>
              <a:rPr lang="en-US" sz="1600" b="0" dirty="0">
                <a:solidFill>
                  <a:schemeClr val="tx1"/>
                </a:solidFill>
                <a:latin typeface="Poppins" panose="00000500000000000000" pitchFamily="2" charset="0"/>
                <a:cs typeface="Poppins" panose="00000500000000000000" pitchFamily="2" charset="0"/>
              </a:rPr>
              <a:t>, after you leave the state.</a:t>
            </a:r>
          </a:p>
          <a:p>
            <a:pPr marL="171450" indent="-171450">
              <a:spcAft>
                <a:spcPts val="1200"/>
              </a:spcAft>
              <a:buFont typeface="Arial" panose="020B0604020202020204" pitchFamily="34" charset="0"/>
              <a:buChar char="•"/>
            </a:pPr>
            <a:r>
              <a:rPr lang="en-US" sz="1600" b="0" dirty="0">
                <a:solidFill>
                  <a:schemeClr val="tx1"/>
                </a:solidFill>
                <a:latin typeface="Poppins" panose="00000500000000000000" pitchFamily="2" charset="0"/>
                <a:cs typeface="Poppins" panose="00000500000000000000" pitchFamily="2" charset="0"/>
              </a:rPr>
              <a:t>The State of Missouri will match qualified contributions, up to a maximum of $75 each month, for most state employees.</a:t>
            </a:r>
          </a:p>
        </p:txBody>
      </p:sp>
      <p:pic>
        <p:nvPicPr>
          <p:cNvPr id="127" name="Picture 126">
            <a:extLst>
              <a:ext uri="{FF2B5EF4-FFF2-40B4-BE49-F238E27FC236}">
                <a16:creationId xmlns:a16="http://schemas.microsoft.com/office/drawing/2014/main" id="{0C64B6C6-E7D4-2B48-6AC5-F79FD722D06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2275" y="6134488"/>
            <a:ext cx="1167371" cy="412860"/>
          </a:xfrm>
          <a:prstGeom prst="rect">
            <a:avLst/>
          </a:prstGeom>
        </p:spPr>
      </p:pic>
      <p:sp>
        <p:nvSpPr>
          <p:cNvPr id="2" name="Title 1">
            <a:extLst>
              <a:ext uri="{FF2B5EF4-FFF2-40B4-BE49-F238E27FC236}">
                <a16:creationId xmlns:a16="http://schemas.microsoft.com/office/drawing/2014/main" id="{91BF6F62-9036-5893-4B89-39F4CFEFF20B}"/>
              </a:ext>
            </a:extLst>
          </p:cNvPr>
          <p:cNvSpPr txBox="1">
            <a:spLocks/>
          </p:cNvSpPr>
          <p:nvPr/>
        </p:nvSpPr>
        <p:spPr>
          <a:xfrm>
            <a:off x="953509" y="6029613"/>
            <a:ext cx="9468448" cy="369330"/>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60325" marR="0" lvl="0" indent="-60325" algn="l" defTabSz="914400"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30000" noProof="0">
                <a:ln>
                  <a:noFill/>
                </a:ln>
                <a:solidFill>
                  <a:schemeClr val="tx1"/>
                </a:solidFill>
                <a:effectLst/>
                <a:uLnTx/>
                <a:uFillTx/>
                <a:latin typeface="Poppins" panose="00000500000000000000" pitchFamily="2" charset="0"/>
                <a:ea typeface="+mn-ea"/>
                <a:cs typeface="Poppins" panose="00000500000000000000" pitchFamily="2" charset="0"/>
                <a:sym typeface="Calibri"/>
              </a:rPr>
              <a:t>1</a:t>
            </a:r>
            <a:r>
              <a:rPr kumimoji="0" lang="en-US" sz="900" b="0" i="0" u="none" strike="noStrike" kern="0" cap="none" spc="0" normalizeH="0" baseline="0" noProof="0">
                <a:ln>
                  <a:noFill/>
                </a:ln>
                <a:solidFill>
                  <a:schemeClr val="tx1"/>
                </a:solidFill>
                <a:effectLst/>
                <a:uLnTx/>
                <a:uFillTx/>
                <a:latin typeface="Poppins" panose="00000500000000000000" pitchFamily="2" charset="0"/>
                <a:ea typeface="+mn-ea"/>
                <a:cs typeface="Poppins" panose="00000500000000000000" pitchFamily="2" charset="0"/>
                <a:sym typeface="Calibri"/>
              </a:rPr>
              <a:t> Employees FIRST hired on or after July 1, 2012, are automatically enrolled into the MO Deferred Comp Plan and contribute 1% per paycheck, unless they make changes to their account. Automatic enrollment excludes universities and previous temporary or seasonal non-benefit eligible employees. </a:t>
            </a:r>
            <a:endParaRPr kumimoji="0" lang="en-US" sz="900" b="0" i="0" u="none" strike="noStrike" kern="0" cap="none" spc="0" normalizeH="0" baseline="0" noProof="0" dirty="0">
              <a:ln>
                <a:noFill/>
              </a:ln>
              <a:solidFill>
                <a:schemeClr val="tx1"/>
              </a:solidFill>
              <a:effectLst/>
              <a:uLnTx/>
              <a:uFillTx/>
              <a:latin typeface="Poppins" panose="00000500000000000000" pitchFamily="2" charset="0"/>
              <a:ea typeface="+mn-ea"/>
              <a:cs typeface="Poppins" panose="00000500000000000000" pitchFamily="2" charset="0"/>
              <a:sym typeface="Calibri"/>
            </a:endParaRPr>
          </a:p>
        </p:txBody>
      </p:sp>
    </p:spTree>
    <p:extLst>
      <p:ext uri="{BB962C8B-B14F-4D97-AF65-F5344CB8AC3E}">
        <p14:creationId xmlns:p14="http://schemas.microsoft.com/office/powerpoint/2010/main" val="25434327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a:extLst>
              <a:ext uri="{FF2B5EF4-FFF2-40B4-BE49-F238E27FC236}">
                <a16:creationId xmlns:a16="http://schemas.microsoft.com/office/drawing/2014/main" id="{E43DF460-B19A-E051-FD41-513458050F85}"/>
              </a:ext>
            </a:extLst>
          </p:cNvPr>
          <p:cNvSpPr txBox="1">
            <a:spLocks noGrp="1"/>
          </p:cNvSpPr>
          <p:nvPr>
            <p:ph type="title" idx="4294967295"/>
          </p:nvPr>
        </p:nvSpPr>
        <p:spPr>
          <a:xfrm>
            <a:off x="877265" y="623235"/>
            <a:ext cx="6746407" cy="58477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Get matched, starting today!</a:t>
            </a:r>
          </a:p>
        </p:txBody>
      </p:sp>
      <p:sp>
        <p:nvSpPr>
          <p:cNvPr id="8" name="Rectangle 2">
            <a:extLst>
              <a:ext uri="{FF2B5EF4-FFF2-40B4-BE49-F238E27FC236}">
                <a16:creationId xmlns:a16="http://schemas.microsoft.com/office/drawing/2014/main" id="{9E93402B-DA8A-F53C-2682-0C0A743A402F}"/>
              </a:ext>
            </a:extLst>
          </p:cNvPr>
          <p:cNvSpPr txBox="1"/>
          <p:nvPr/>
        </p:nvSpPr>
        <p:spPr>
          <a:xfrm>
            <a:off x="877265" y="1251429"/>
            <a:ext cx="10114581" cy="1600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lnSpc>
                <a:spcPct val="150000"/>
              </a:lnSpc>
              <a:defRPr sz="1100">
                <a:solidFill>
                  <a:srgbClr val="767171"/>
                </a:solidFill>
                <a:latin typeface="+mj-lt"/>
                <a:ea typeface="+mj-ea"/>
                <a:cs typeface="+mj-cs"/>
                <a:sym typeface="Helvetica"/>
              </a:defRPr>
            </a:lvl1pPr>
          </a:lstStyle>
          <a:p>
            <a:pPr algn="l">
              <a:lnSpc>
                <a:spcPts val="2000"/>
              </a:lnSpc>
              <a:spcAft>
                <a:spcPts val="1000"/>
              </a:spcAft>
            </a:pPr>
            <a:r>
              <a:rPr lang="en-US" sz="1600" dirty="0">
                <a:solidFill>
                  <a:schemeClr val="tx1"/>
                </a:solidFill>
                <a:latin typeface="Poppins" panose="00000500000000000000" pitchFamily="2" charset="0"/>
                <a:cs typeface="Poppins" panose="00000500000000000000" pitchFamily="2" charset="0"/>
              </a:rPr>
              <a:t>If you contribute </a:t>
            </a:r>
            <a:r>
              <a:rPr lang="en-US" sz="1600" b="1" dirty="0">
                <a:solidFill>
                  <a:schemeClr val="tx1"/>
                </a:solidFill>
                <a:latin typeface="Poppins" panose="00000500000000000000" pitchFamily="2" charset="0"/>
                <a:cs typeface="Poppins" panose="00000500000000000000" pitchFamily="2" charset="0"/>
              </a:rPr>
              <a:t>at least $25 a month </a:t>
            </a:r>
            <a:r>
              <a:rPr lang="en-US" sz="1600" dirty="0">
                <a:solidFill>
                  <a:schemeClr val="tx1"/>
                </a:solidFill>
                <a:latin typeface="Poppins" panose="00000500000000000000" pitchFamily="2" charset="0"/>
                <a:cs typeface="Poppins" panose="00000500000000000000" pitchFamily="2" charset="0"/>
              </a:rPr>
              <a:t>to your MO Deferred Comp account, the State of Missouri will match your contributions </a:t>
            </a:r>
            <a:r>
              <a:rPr lang="en-US" sz="1600" b="1" dirty="0">
                <a:solidFill>
                  <a:schemeClr val="tx1"/>
                </a:solidFill>
                <a:latin typeface="Poppins" panose="00000500000000000000" pitchFamily="2" charset="0"/>
                <a:cs typeface="Poppins" panose="00000500000000000000" pitchFamily="2" charset="0"/>
              </a:rPr>
              <a:t>dollar-for-dollar up to a maximum of $75 each month</a:t>
            </a:r>
            <a:r>
              <a:rPr lang="en-US" sz="1600" dirty="0">
                <a:solidFill>
                  <a:schemeClr val="tx1"/>
                </a:solidFill>
                <a:latin typeface="Poppins" panose="00000500000000000000" pitchFamily="2" charset="0"/>
                <a:cs typeface="Poppins" panose="00000500000000000000" pitchFamily="2" charset="0"/>
              </a:rPr>
              <a:t>. </a:t>
            </a:r>
          </a:p>
          <a:p>
            <a:pPr marL="344488" indent="-171450" algn="l">
              <a:lnSpc>
                <a:spcPct val="100000"/>
              </a:lnSpc>
              <a:spcAft>
                <a:spcPts val="1000"/>
              </a:spcAft>
              <a:buFont typeface="Arial" panose="020B0604020202020204" pitchFamily="34" charset="0"/>
              <a:buChar char="•"/>
            </a:pPr>
            <a:r>
              <a:rPr lang="en-US" sz="1600" dirty="0">
                <a:solidFill>
                  <a:schemeClr val="tx1"/>
                </a:solidFill>
                <a:latin typeface="Poppins" panose="00000500000000000000" pitchFamily="2" charset="0"/>
                <a:cs typeface="Poppins" panose="00000500000000000000" pitchFamily="2" charset="0"/>
              </a:rPr>
              <a:t>For active part-time or full-time state agency employees. </a:t>
            </a:r>
            <a:r>
              <a:rPr lang="en-US" sz="1600" i="1" dirty="0">
                <a:solidFill>
                  <a:schemeClr val="tx1"/>
                </a:solidFill>
                <a:latin typeface="Poppins" panose="00000500000000000000" pitchFamily="2" charset="0"/>
                <a:cs typeface="Poppins" panose="00000500000000000000" pitchFamily="2" charset="0"/>
              </a:rPr>
              <a:t>College and university employees are not eligible.</a:t>
            </a:r>
          </a:p>
          <a:p>
            <a:pPr marL="344488" indent="-171450" algn="l">
              <a:lnSpc>
                <a:spcPct val="100000"/>
              </a:lnSpc>
              <a:spcAft>
                <a:spcPts val="1000"/>
              </a:spcAft>
              <a:buFont typeface="Arial" panose="020B0604020202020204" pitchFamily="34" charset="0"/>
              <a:buChar char="•"/>
            </a:pPr>
            <a:r>
              <a:rPr lang="en-US" sz="1600" b="1" dirty="0">
                <a:solidFill>
                  <a:schemeClr val="tx1"/>
                </a:solidFill>
                <a:latin typeface="Poppins" panose="00000500000000000000" pitchFamily="2" charset="0"/>
                <a:cs typeface="Poppins" panose="00000500000000000000" pitchFamily="2" charset="0"/>
              </a:rPr>
              <a:t>Funded by the State of Missouri </a:t>
            </a:r>
            <a:r>
              <a:rPr lang="en-US" sz="1600" dirty="0">
                <a:solidFill>
                  <a:schemeClr val="tx1"/>
                </a:solidFill>
                <a:latin typeface="Poppins" panose="00000500000000000000" pitchFamily="2" charset="0"/>
                <a:cs typeface="Poppins" panose="00000500000000000000" pitchFamily="2" charset="0"/>
              </a:rPr>
              <a:t>and is subject to the approval of the state’s annual budget.</a:t>
            </a:r>
          </a:p>
        </p:txBody>
      </p:sp>
      <p:graphicFrame>
        <p:nvGraphicFramePr>
          <p:cNvPr id="9" name="Table 5">
            <a:extLst>
              <a:ext uri="{FF2B5EF4-FFF2-40B4-BE49-F238E27FC236}">
                <a16:creationId xmlns:a16="http://schemas.microsoft.com/office/drawing/2014/main" id="{AF796A34-5A89-6808-ABBD-167EA39D3D6D}"/>
              </a:ext>
            </a:extLst>
          </p:cNvPr>
          <p:cNvGraphicFramePr>
            <a:graphicFrameLocks noGrp="1"/>
          </p:cNvGraphicFramePr>
          <p:nvPr/>
        </p:nvGraphicFramePr>
        <p:xfrm>
          <a:off x="942078" y="3106524"/>
          <a:ext cx="10049770" cy="2891870"/>
        </p:xfrm>
        <a:graphic>
          <a:graphicData uri="http://schemas.openxmlformats.org/drawingml/2006/table">
            <a:tbl>
              <a:tblPr firstRow="1" bandRow="1">
                <a:tableStyleId>{5C22544A-7EE6-4342-B048-85BDC9FD1C3A}</a:tableStyleId>
              </a:tblPr>
              <a:tblGrid>
                <a:gridCol w="2019331">
                  <a:extLst>
                    <a:ext uri="{9D8B030D-6E8A-4147-A177-3AD203B41FA5}">
                      <a16:colId xmlns:a16="http://schemas.microsoft.com/office/drawing/2014/main" val="287183712"/>
                    </a:ext>
                  </a:extLst>
                </a:gridCol>
                <a:gridCol w="2000577">
                  <a:extLst>
                    <a:ext uri="{9D8B030D-6E8A-4147-A177-3AD203B41FA5}">
                      <a16:colId xmlns:a16="http://schemas.microsoft.com/office/drawing/2014/main" val="200908897"/>
                    </a:ext>
                  </a:extLst>
                </a:gridCol>
                <a:gridCol w="2009954">
                  <a:extLst>
                    <a:ext uri="{9D8B030D-6E8A-4147-A177-3AD203B41FA5}">
                      <a16:colId xmlns:a16="http://schemas.microsoft.com/office/drawing/2014/main" val="3975156369"/>
                    </a:ext>
                  </a:extLst>
                </a:gridCol>
                <a:gridCol w="2009954">
                  <a:extLst>
                    <a:ext uri="{9D8B030D-6E8A-4147-A177-3AD203B41FA5}">
                      <a16:colId xmlns:a16="http://schemas.microsoft.com/office/drawing/2014/main" val="1737618830"/>
                    </a:ext>
                  </a:extLst>
                </a:gridCol>
                <a:gridCol w="2009954">
                  <a:extLst>
                    <a:ext uri="{9D8B030D-6E8A-4147-A177-3AD203B41FA5}">
                      <a16:colId xmlns:a16="http://schemas.microsoft.com/office/drawing/2014/main" val="151017331"/>
                    </a:ext>
                  </a:extLst>
                </a:gridCol>
              </a:tblGrid>
              <a:tr h="666830">
                <a:tc>
                  <a:txBody>
                    <a:bodyPr/>
                    <a:lstStyle/>
                    <a:p>
                      <a:pPr marL="0" marR="0" indent="0" algn="ctr" defTabSz="914400" rtl="0" fontAlgn="b" latinLnBrk="0">
                        <a:lnSpc>
                          <a:spcPct val="100000"/>
                        </a:lnSpc>
                        <a:spcBef>
                          <a:spcPts val="0"/>
                        </a:spcBef>
                        <a:spcAft>
                          <a:spcPts val="0"/>
                        </a:spcAft>
                        <a:buClrTx/>
                        <a:buSzTx/>
                        <a:buFontTx/>
                        <a:buNone/>
                        <a:tabLst/>
                      </a:pP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Your Monthly Contribution</a:t>
                      </a:r>
                    </a:p>
                  </a:txBody>
                  <a:tcPr marL="9525" marR="9525" marT="9525" marB="0" anchor="ctr">
                    <a:lnL w="12700" cap="flat" cmpd="sng" algn="ctr">
                      <a:solidFill>
                        <a:srgbClr val="005A7D"/>
                      </a:solidFill>
                      <a:prstDash val="solid"/>
                      <a:round/>
                      <a:headEnd type="none" w="med" len="med"/>
                      <a:tailEnd type="none" w="med" len="med"/>
                    </a:lnL>
                    <a:lnR w="12700" cap="flat" cmpd="sng" algn="ctr">
                      <a:solidFill>
                        <a:srgbClr val="005A7D"/>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ap="flat" cmpd="sng" algn="ctr">
                      <a:solidFill>
                        <a:srgbClr val="005A7D"/>
                      </a:solid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Monthly State </a:t>
                      </a:r>
                      <a:b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b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Match</a:t>
                      </a:r>
                    </a:p>
                  </a:txBody>
                  <a:tcPr marL="9525" marR="9525" marT="9525" marB="0" anchor="ctr">
                    <a:lnL w="12700" cap="flat" cmpd="sng" algn="ctr">
                      <a:solidFill>
                        <a:srgbClr val="005A7D"/>
                      </a:solidFill>
                      <a:prstDash val="solid"/>
                      <a:round/>
                      <a:headEnd type="none" w="med" len="med"/>
                      <a:tailEnd type="none" w="med" len="med"/>
                    </a:lnL>
                    <a:lnR w="12700" cap="flat" cmpd="sng" algn="ctr">
                      <a:solidFill>
                        <a:srgbClr val="005A7D"/>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ap="flat" cmpd="sng" algn="ctr">
                      <a:solidFill>
                        <a:srgbClr val="005A7D"/>
                      </a:solid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Total Monthly Contribution</a:t>
                      </a:r>
                    </a:p>
                  </a:txBody>
                  <a:tcPr marL="9525" marR="9525" marT="9525" marB="0" anchor="ctr">
                    <a:lnL w="12700" cap="flat" cmpd="sng" algn="ctr">
                      <a:solidFill>
                        <a:srgbClr val="005A7D"/>
                      </a:solidFill>
                      <a:prstDash val="solid"/>
                      <a:round/>
                      <a:headEnd type="none" w="med" len="med"/>
                      <a:tailEnd type="none" w="med" len="med"/>
                    </a:lnL>
                    <a:lnR w="12700" cap="flat" cmpd="sng" algn="ctr">
                      <a:solidFill>
                        <a:srgbClr val="005A7D"/>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ap="flat" cmpd="sng" algn="ctr">
                      <a:solidFill>
                        <a:srgbClr val="005A7D"/>
                      </a:solid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Balance in</a:t>
                      </a:r>
                      <a:b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b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10 Years*</a:t>
                      </a:r>
                    </a:p>
                  </a:txBody>
                  <a:tcPr marL="9525" marR="9525" marT="9525" marB="0" anchor="ctr">
                    <a:lnL w="12700" cap="flat" cmpd="sng" algn="ctr">
                      <a:solidFill>
                        <a:srgbClr val="005A7D"/>
                      </a:solidFill>
                      <a:prstDash val="solid"/>
                      <a:round/>
                      <a:headEnd type="none" w="med" len="med"/>
                      <a:tailEnd type="none" w="med" len="med"/>
                    </a:lnL>
                    <a:lnR w="12700" cap="flat" cmpd="sng" algn="ctr">
                      <a:solidFill>
                        <a:srgbClr val="005A7D"/>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ap="flat" cmpd="sng" algn="ctr">
                      <a:solidFill>
                        <a:srgbClr val="005A7D"/>
                      </a:solid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Balance in</a:t>
                      </a:r>
                      <a:b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br>
                      <a:r>
                        <a:rPr lang="en-US" sz="14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25 Years*</a:t>
                      </a:r>
                    </a:p>
                  </a:txBody>
                  <a:tcPr marL="9525" marR="9525" marT="9525" marB="0" anchor="ctr">
                    <a:lnL w="12700" cap="flat" cmpd="sng" algn="ctr">
                      <a:solidFill>
                        <a:srgbClr val="005A7D"/>
                      </a:solidFill>
                      <a:prstDash val="solid"/>
                      <a:round/>
                      <a:headEnd type="none" w="med" len="med"/>
                      <a:tailEnd type="none" w="med" len="med"/>
                    </a:lnL>
                    <a:lnR w="12700" cap="flat" cmpd="sng" algn="ctr">
                      <a:solidFill>
                        <a:srgbClr val="005A7D"/>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ap="flat" cmpd="sng" algn="ctr">
                      <a:solidFill>
                        <a:srgbClr val="005A7D"/>
                      </a:solidFill>
                      <a:prstDash val="solid"/>
                      <a:round/>
                      <a:headEnd type="none" w="med" len="med"/>
                      <a:tailEnd type="none" w="med" len="med"/>
                    </a:lnB>
                    <a:lnTlToBr w="12700" cmpd="sng">
                      <a:noFill/>
                      <a:prstDash val="solid"/>
                    </a:lnTlToBr>
                    <a:lnBlToTr w="12700" cmpd="sng">
                      <a:noFill/>
                      <a:prstDash val="solid"/>
                    </a:lnBlToTr>
                    <a:solidFill>
                      <a:srgbClr val="005A7D"/>
                    </a:solidFill>
                  </a:tcPr>
                </a:tc>
                <a:extLst>
                  <a:ext uri="{0D108BD9-81ED-4DB2-BD59-A6C34878D82A}">
                    <a16:rowId xmlns:a16="http://schemas.microsoft.com/office/drawing/2014/main" val="1483112313"/>
                  </a:ext>
                </a:extLst>
              </a:tr>
              <a:tr h="370840">
                <a:tc>
                  <a:txBody>
                    <a:bodyPr/>
                    <a:lstStyle/>
                    <a:p>
                      <a:pPr marL="0" marR="0" indent="0" algn="ctr" defTabSz="914400" rtl="0" fontAlgn="b" latinLnBrk="0">
                        <a:lnSpc>
                          <a:spcPct val="100000"/>
                        </a:lnSpc>
                        <a:spcBef>
                          <a:spcPts val="0"/>
                        </a:spcBef>
                        <a:spcAft>
                          <a:spcPts val="0"/>
                        </a:spcAft>
                        <a:buClrTx/>
                        <a:buSzTx/>
                        <a:buFontTx/>
                        <a:buNone/>
                        <a:tabLst>
                          <a:tab pos="1257300" algn="r"/>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$20.00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$0.00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$20.00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$3,278.00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$13,850.00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89545499"/>
                  </a:ext>
                </a:extLst>
              </a:tr>
              <a:tr h="370840">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$25.67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$25.67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$51.34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$8,414.00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$35,578.00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340890136"/>
                  </a:ext>
                </a:extLst>
              </a:tr>
              <a:tr h="370840">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$50.89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$50.89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$101.78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$16,680.00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$70,533.00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6450848"/>
                  </a:ext>
                </a:extLst>
              </a:tr>
              <a:tr h="370840">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$75.00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$75.00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$150.00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$24,582.00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$103,949.00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603268758"/>
                  </a:ext>
                </a:extLst>
              </a:tr>
              <a:tr h="370840">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$104.56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$75.00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$179.56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$29,426.00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$124,434.00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86521909"/>
                  </a:ext>
                </a:extLst>
              </a:tr>
              <a:tr h="370840">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$302.00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$75.00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$377.00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$61,783.00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b"/>
                      <a:r>
                        <a:rPr lang="en-US" sz="1400" b="0" i="0" u="none" strike="noStrike" dirty="0">
                          <a:solidFill>
                            <a:schemeClr val="tx1"/>
                          </a:solidFill>
                          <a:effectLst/>
                          <a:latin typeface="Poppins" panose="00000500000000000000" pitchFamily="2" charset="0"/>
                          <a:cs typeface="Poppins" panose="00000500000000000000" pitchFamily="2" charset="0"/>
                        </a:rPr>
                        <a:t>$261,259.00 </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214574176"/>
                  </a:ext>
                </a:extLst>
              </a:tr>
            </a:tbl>
          </a:graphicData>
        </a:graphic>
      </p:graphicFrame>
      <p:sp>
        <p:nvSpPr>
          <p:cNvPr id="11" name="TextBox 10">
            <a:extLst>
              <a:ext uri="{FF2B5EF4-FFF2-40B4-BE49-F238E27FC236}">
                <a16:creationId xmlns:a16="http://schemas.microsoft.com/office/drawing/2014/main" id="{F148ED47-219D-8052-3E9B-F6A91B587F4A}"/>
              </a:ext>
            </a:extLst>
          </p:cNvPr>
          <p:cNvSpPr txBox="1"/>
          <p:nvPr/>
        </p:nvSpPr>
        <p:spPr>
          <a:xfrm>
            <a:off x="942077" y="6042499"/>
            <a:ext cx="10049769" cy="230832"/>
          </a:xfrm>
          <a:prstGeom prst="rect">
            <a:avLst/>
          </a:prstGeom>
          <a:noFill/>
        </p:spPr>
        <p:txBody>
          <a:bodyPr wrap="square" rtlCol="0">
            <a:spAutoFit/>
          </a:bodyPr>
          <a:lstStyle/>
          <a:p>
            <a:pPr algn="ctr"/>
            <a:r>
              <a:rPr lang="en-US" sz="900" dirty="0">
                <a:solidFill>
                  <a:schemeClr val="bg1"/>
                </a:solidFill>
                <a:latin typeface="Poppins" panose="00000500000000000000" pitchFamily="2" charset="0"/>
                <a:cs typeface="Poppins" panose="00000500000000000000" pitchFamily="2" charset="0"/>
              </a:rPr>
              <a:t>*Assumes 6% annual return. </a:t>
            </a:r>
          </a:p>
        </p:txBody>
      </p:sp>
      <p:sp>
        <p:nvSpPr>
          <p:cNvPr id="3" name="TextBox 2">
            <a:extLst>
              <a:ext uri="{FF2B5EF4-FFF2-40B4-BE49-F238E27FC236}">
                <a16:creationId xmlns:a16="http://schemas.microsoft.com/office/drawing/2014/main" id="{7EEEF654-2FE9-18C4-0DB9-A59DA614A4BD}"/>
              </a:ext>
            </a:extLst>
          </p:cNvPr>
          <p:cNvSpPr txBox="1"/>
          <p:nvPr/>
        </p:nvSpPr>
        <p:spPr>
          <a:xfrm>
            <a:off x="942077" y="6086604"/>
            <a:ext cx="4817917" cy="230832"/>
          </a:xfrm>
          <a:prstGeom prst="rect">
            <a:avLst/>
          </a:prstGeom>
          <a:noFill/>
        </p:spPr>
        <p:txBody>
          <a:bodyPr wrap="square" rtlCol="0">
            <a:spAutoFit/>
          </a:bodyPr>
          <a:lstStyle/>
          <a:p>
            <a:r>
              <a:rPr lang="en-US" sz="900" dirty="0">
                <a:solidFill>
                  <a:schemeClr val="tx1"/>
                </a:solidFill>
                <a:latin typeface="Poppins" panose="00000500000000000000" pitchFamily="2" charset="0"/>
                <a:cs typeface="Poppins" panose="00000500000000000000" pitchFamily="2" charset="0"/>
              </a:rPr>
              <a:t>*Assumes 6% annual return. </a:t>
            </a:r>
          </a:p>
        </p:txBody>
      </p:sp>
    </p:spTree>
    <p:extLst>
      <p:ext uri="{BB962C8B-B14F-4D97-AF65-F5344CB8AC3E}">
        <p14:creationId xmlns:p14="http://schemas.microsoft.com/office/powerpoint/2010/main" val="29679549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2095F260-2192-4063-0A87-22E5CEEC190E}"/>
              </a:ext>
            </a:extLst>
          </p:cNvPr>
          <p:cNvSpPr txBox="1">
            <a:spLocks noGrp="1"/>
          </p:cNvSpPr>
          <p:nvPr>
            <p:ph type="title" idx="4294967295"/>
          </p:nvPr>
        </p:nvSpPr>
        <p:spPr>
          <a:xfrm>
            <a:off x="619274" y="920922"/>
            <a:ext cx="6640615" cy="584775"/>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Pre-Tax vs. After-Tax (Roth)</a:t>
            </a:r>
          </a:p>
        </p:txBody>
      </p:sp>
      <p:sp>
        <p:nvSpPr>
          <p:cNvPr id="3" name="TextBox 10">
            <a:extLst>
              <a:ext uri="{FF2B5EF4-FFF2-40B4-BE49-F238E27FC236}">
                <a16:creationId xmlns:a16="http://schemas.microsoft.com/office/drawing/2014/main" id="{874D9589-4E71-2F76-3D3E-C509E6D8C5B3}"/>
              </a:ext>
            </a:extLst>
          </p:cNvPr>
          <p:cNvSpPr txBox="1"/>
          <p:nvPr/>
        </p:nvSpPr>
        <p:spPr>
          <a:xfrm>
            <a:off x="619276" y="494139"/>
            <a:ext cx="4647382" cy="426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150000"/>
              </a:lnSpc>
              <a:defRPr sz="1600">
                <a:solidFill>
                  <a:schemeClr val="accent1"/>
                </a:solidFill>
                <a:latin typeface="+mj-lt"/>
                <a:ea typeface="+mj-ea"/>
                <a:cs typeface="+mj-cs"/>
                <a:sym typeface="Helvetica"/>
              </a:defRPr>
            </a:lvl1pPr>
          </a:lstStyle>
          <a:p>
            <a:r>
              <a:rPr lang="en-US" dirty="0">
                <a:solidFill>
                  <a:srgbClr val="0099BB"/>
                </a:solidFill>
                <a:latin typeface="Poppins Medium" panose="00000600000000000000" pitchFamily="2" charset="0"/>
                <a:cs typeface="Poppins Medium" panose="00000600000000000000" pitchFamily="2" charset="0"/>
              </a:rPr>
              <a:t>Which option is right for you?</a:t>
            </a:r>
          </a:p>
        </p:txBody>
      </p:sp>
      <p:graphicFrame>
        <p:nvGraphicFramePr>
          <p:cNvPr id="4" name="Table 5">
            <a:extLst>
              <a:ext uri="{FF2B5EF4-FFF2-40B4-BE49-F238E27FC236}">
                <a16:creationId xmlns:a16="http://schemas.microsoft.com/office/drawing/2014/main" id="{FE5BCB2C-70D8-B573-23E4-3B2AA1B49ADA}"/>
              </a:ext>
            </a:extLst>
          </p:cNvPr>
          <p:cNvGraphicFramePr>
            <a:graphicFrameLocks noGrp="1"/>
          </p:cNvGraphicFramePr>
          <p:nvPr>
            <p:extLst>
              <p:ext uri="{D42A27DB-BD31-4B8C-83A1-F6EECF244321}">
                <p14:modId xmlns:p14="http://schemas.microsoft.com/office/powerpoint/2010/main" val="2124542705"/>
              </p:ext>
            </p:extLst>
          </p:nvPr>
        </p:nvGraphicFramePr>
        <p:xfrm>
          <a:off x="619274" y="1505697"/>
          <a:ext cx="10825799" cy="4696348"/>
        </p:xfrm>
        <a:graphic>
          <a:graphicData uri="http://schemas.openxmlformats.org/drawingml/2006/table">
            <a:tbl>
              <a:tblPr firstRow="1" bandRow="1">
                <a:tableStyleId>{5C22544A-7EE6-4342-B048-85BDC9FD1C3A}</a:tableStyleId>
              </a:tblPr>
              <a:tblGrid>
                <a:gridCol w="2144023">
                  <a:extLst>
                    <a:ext uri="{9D8B030D-6E8A-4147-A177-3AD203B41FA5}">
                      <a16:colId xmlns:a16="http://schemas.microsoft.com/office/drawing/2014/main" val="287183712"/>
                    </a:ext>
                  </a:extLst>
                </a:gridCol>
                <a:gridCol w="4340888">
                  <a:extLst>
                    <a:ext uri="{9D8B030D-6E8A-4147-A177-3AD203B41FA5}">
                      <a16:colId xmlns:a16="http://schemas.microsoft.com/office/drawing/2014/main" val="200908897"/>
                    </a:ext>
                  </a:extLst>
                </a:gridCol>
                <a:gridCol w="4340888">
                  <a:extLst>
                    <a:ext uri="{9D8B030D-6E8A-4147-A177-3AD203B41FA5}">
                      <a16:colId xmlns:a16="http://schemas.microsoft.com/office/drawing/2014/main" val="3975156369"/>
                    </a:ext>
                  </a:extLst>
                </a:gridCol>
              </a:tblGrid>
              <a:tr h="422311">
                <a:tc>
                  <a:txBody>
                    <a:bodyPr/>
                    <a:lstStyle/>
                    <a:p>
                      <a:pPr marL="0" marR="0" indent="0" algn="ctr" defTabSz="914400" rtl="0" fontAlgn="b" latinLnBrk="0">
                        <a:lnSpc>
                          <a:spcPct val="100000"/>
                        </a:lnSpc>
                        <a:spcBef>
                          <a:spcPts val="0"/>
                        </a:spcBef>
                        <a:spcAft>
                          <a:spcPts val="0"/>
                        </a:spcAft>
                        <a:buClrTx/>
                        <a:buSzTx/>
                        <a:buFontTx/>
                        <a:buNone/>
                        <a:tabLst/>
                      </a:pPr>
                      <a:endParaRPr lang="en-US" sz="12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6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Pre-Tax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600" b="1" i="0" u="none" strike="noStrike" cap="none" spc="0" baseline="0" dirty="0">
                          <a:solidFill>
                            <a:srgbClr val="FFFFFF"/>
                          </a:solidFill>
                          <a:effectLst/>
                          <a:uFillTx/>
                          <a:latin typeface="Poppins" panose="00000500000000000000" pitchFamily="2" charset="0"/>
                          <a:ea typeface="+mn-ea"/>
                          <a:cs typeface="Poppins" panose="00000500000000000000" pitchFamily="2" charset="0"/>
                          <a:sym typeface="Calibri"/>
                        </a:rPr>
                        <a:t>After-Tax (Roth)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A7D"/>
                    </a:solidFill>
                  </a:tcPr>
                </a:tc>
                <a:extLst>
                  <a:ext uri="{0D108BD9-81ED-4DB2-BD59-A6C34878D82A}">
                    <a16:rowId xmlns:a16="http://schemas.microsoft.com/office/drawing/2014/main" val="1483112313"/>
                  </a:ext>
                </a:extLst>
              </a:tr>
              <a:tr h="222985">
                <a:tc>
                  <a:txBody>
                    <a:bodyPr/>
                    <a:lstStyle/>
                    <a:p>
                      <a:pPr marL="0" marR="0" indent="0" algn="ctr" defTabSz="914400" rtl="0" fontAlgn="b" latinLnBrk="0">
                        <a:lnSpc>
                          <a:spcPct val="100000"/>
                        </a:lnSpc>
                        <a:spcBef>
                          <a:spcPts val="0"/>
                        </a:spcBef>
                        <a:spcAft>
                          <a:spcPts val="0"/>
                        </a:spcAft>
                        <a:buClrTx/>
                        <a:buSzTx/>
                        <a:buFontTx/>
                        <a:buNone/>
                        <a:tabLst/>
                      </a:pPr>
                      <a:r>
                        <a:rPr lang="en-US" sz="1400" b="1" i="0" u="none" strike="noStrike" cap="none" spc="0" baseline="0" dirty="0">
                          <a:solidFill>
                            <a:srgbClr val="005A7D"/>
                          </a:solidFill>
                          <a:effectLst/>
                          <a:uFillTx/>
                          <a:latin typeface="Poppins" panose="00000500000000000000" pitchFamily="2" charset="0"/>
                          <a:ea typeface="+mn-ea"/>
                          <a:cs typeface="Poppins" panose="00000500000000000000" pitchFamily="2" charset="0"/>
                          <a:sym typeface="Calibri"/>
                        </a:rPr>
                        <a:t>Contributions</a:t>
                      </a:r>
                      <a:endParaRPr lang="en-US" sz="1100" b="1" i="0" u="none" strike="noStrike" cap="none" spc="0" baseline="0" dirty="0">
                        <a:solidFill>
                          <a:srgbClr val="005A7D"/>
                        </a:solidFill>
                        <a:effectLst/>
                        <a:uFillTx/>
                        <a:latin typeface="Poppins" panose="00000500000000000000" pitchFamily="2" charset="0"/>
                        <a:ea typeface="+mn-ea"/>
                        <a:cs typeface="Poppins" panose="00000500000000000000" pitchFamily="2"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11125" marR="0" lvl="0" indent="0" algn="l" defTabSz="914400" rtl="0" eaLnBrk="1" fontAlgn="b" latinLnBrk="0" hangingPunct="1">
                        <a:lnSpc>
                          <a:spcPct val="100000"/>
                        </a:lnSpc>
                        <a:spcBef>
                          <a:spcPts val="0"/>
                        </a:spcBef>
                        <a:spcAft>
                          <a:spcPts val="600"/>
                        </a:spcAft>
                        <a:buClrTx/>
                        <a:buSzTx/>
                        <a:buFontTx/>
                        <a:buNone/>
                        <a:tabLst/>
                        <a:defRPr/>
                      </a:pPr>
                      <a:endParaRPr lang="en-US" sz="7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p>
                      <a:pPr marL="111125" indent="0" algn="l">
                        <a:spcAft>
                          <a:spcPts val="600"/>
                        </a:spcAft>
                        <a:buNone/>
                      </a:pPr>
                      <a:r>
                        <a:rPr lang="en-US" sz="12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Pre-tax</a:t>
                      </a: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 contributions are typically made, if:</a:t>
                      </a:r>
                    </a:p>
                    <a:p>
                      <a:pPr marL="231775" marR="0" lvl="0" indent="-120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You assume you will be in a lower tax bracket in </a:t>
                      </a:r>
                      <a:b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b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retirement</a:t>
                      </a:r>
                    </a:p>
                    <a:p>
                      <a:pPr marL="231775" marR="0" lvl="0" indent="-120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You want to reduce your current taxable income</a:t>
                      </a:r>
                      <a:b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b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and would rather pay income taxes on the money</a:t>
                      </a:r>
                      <a:b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b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in retirement </a:t>
                      </a:r>
                    </a:p>
                    <a:p>
                      <a:pPr marL="231775" marR="0" lvl="0" indent="-120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700" b="1" i="0" u="none" strike="noStrike" cap="none" spc="0" baseline="0" dirty="0">
                        <a:solidFill>
                          <a:schemeClr val="tx1"/>
                        </a:solidFill>
                        <a:effectLst/>
                        <a:highlight>
                          <a:srgbClr val="FFFF00"/>
                        </a:highlight>
                        <a:uFillTx/>
                        <a:latin typeface="Poppins" panose="00000500000000000000" pitchFamily="2" charset="0"/>
                        <a:ea typeface="+mn-ea"/>
                        <a:cs typeface="Poppins" panose="00000500000000000000" pitchFamily="2" charset="0"/>
                        <a:sym typeface="Calibri"/>
                      </a:endParaRPr>
                    </a:p>
                  </a:txBody>
                  <a:tcPr marL="95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11125" marR="0" lvl="0" indent="0" algn="l" defTabSz="914400" rtl="0" eaLnBrk="1" fontAlgn="b" latinLnBrk="0" hangingPunct="1">
                        <a:lnSpc>
                          <a:spcPct val="100000"/>
                        </a:lnSpc>
                        <a:spcBef>
                          <a:spcPts val="0"/>
                        </a:spcBef>
                        <a:spcAft>
                          <a:spcPts val="600"/>
                        </a:spcAft>
                        <a:buClrTx/>
                        <a:buSzTx/>
                        <a:buFontTx/>
                        <a:buNone/>
                        <a:tabLst/>
                        <a:defRPr/>
                      </a:pPr>
                      <a:endParaRPr lang="en-US" sz="7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p>
                      <a:pPr marL="280988" indent="-171450" algn="l">
                        <a:spcAft>
                          <a:spcPts val="600"/>
                        </a:spcAft>
                        <a:buNone/>
                      </a:pPr>
                      <a:r>
                        <a:rPr lang="en-US" sz="12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Roth</a:t>
                      </a: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 contributions are typically made, if:</a:t>
                      </a:r>
                    </a:p>
                    <a:p>
                      <a:pPr marL="280988" marR="0" indent="-171450" algn="l" defTabSz="914400" rtl="0"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You assume you will be in a higher tax bracket in retirement, or </a:t>
                      </a:r>
                    </a:p>
                    <a:p>
                      <a:pPr marL="280988" marR="0" indent="-171450" algn="l" defTabSz="914400" rtl="0"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You simply want to pay income taxes up front</a:t>
                      </a:r>
                    </a:p>
                    <a:p>
                      <a:pPr marL="111125" marR="0" lvl="0" indent="0" algn="l" defTabSz="914400" rtl="0" eaLnBrk="1" fontAlgn="b" latinLnBrk="0" hangingPunct="1">
                        <a:lnSpc>
                          <a:spcPct val="100000"/>
                        </a:lnSpc>
                        <a:spcBef>
                          <a:spcPts val="0"/>
                        </a:spcBef>
                        <a:spcAft>
                          <a:spcPts val="600"/>
                        </a:spcAft>
                        <a:buClrTx/>
                        <a:buSzTx/>
                        <a:buFontTx/>
                        <a:buNone/>
                        <a:tabLst/>
                        <a:defRPr/>
                      </a:pPr>
                      <a:endParaRPr lang="en-US" sz="7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txBody>
                  <a:tcPr marL="9525" marR="9525" marT="9525" marB="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89545499"/>
                  </a:ext>
                </a:extLst>
              </a:tr>
              <a:tr h="561827">
                <a:tc>
                  <a:txBody>
                    <a:bodyPr/>
                    <a:lstStyle/>
                    <a:p>
                      <a:pPr algn="ctr" fontAlgn="b"/>
                      <a:r>
                        <a:rPr lang="en-US" sz="1400" b="1" i="0" u="none" strike="noStrike" cap="none" spc="0" baseline="0" dirty="0">
                          <a:solidFill>
                            <a:srgbClr val="005A7D"/>
                          </a:solidFill>
                          <a:effectLst/>
                          <a:uFillTx/>
                          <a:latin typeface="Poppins" panose="00000500000000000000" pitchFamily="2" charset="0"/>
                          <a:ea typeface="+mn-ea"/>
                          <a:cs typeface="Poppins" panose="00000500000000000000" pitchFamily="2" charset="0"/>
                          <a:sym typeface="Calibri"/>
                        </a:rPr>
                        <a:t>Auto-enrollment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111125" marR="0" lvl="0" indent="0" algn="l" defTabSz="914400" rtl="0" eaLnBrk="1" fontAlgn="auto" latinLnBrk="0" hangingPunct="1">
                        <a:lnSpc>
                          <a:spcPct val="100000"/>
                        </a:lnSpc>
                        <a:spcBef>
                          <a:spcPts val="0"/>
                        </a:spcBef>
                        <a:spcAft>
                          <a:spcPts val="600"/>
                        </a:spcAft>
                        <a:buClrTx/>
                        <a:buSzTx/>
                        <a:buFontTx/>
                        <a:buNone/>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New employees* are auto-enrolled at a 1% contribution.</a:t>
                      </a:r>
                    </a:p>
                  </a:txBody>
                  <a:tcPr marL="95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111125" marR="0" lvl="0" indent="0" algn="l" defTabSz="914400" rtl="0" eaLnBrk="1" fontAlgn="auto" latinLnBrk="0" hangingPunct="1">
                        <a:lnSpc>
                          <a:spcPct val="100000"/>
                        </a:lnSpc>
                        <a:spcBef>
                          <a:spcPts val="0"/>
                        </a:spcBef>
                        <a:spcAft>
                          <a:spcPts val="600"/>
                        </a:spcAft>
                        <a:buClrTx/>
                        <a:buSzTx/>
                        <a:buFontTx/>
                        <a:buNone/>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New employees are NOT auto-enrolled into Roth.</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473826067"/>
                  </a:ext>
                </a:extLst>
              </a:tr>
              <a:tr h="370840">
                <a:tc>
                  <a:txBody>
                    <a:bodyPr/>
                    <a:lstStyle/>
                    <a:p>
                      <a:pPr algn="ctr" fontAlgn="b"/>
                      <a:r>
                        <a:rPr lang="en-US" sz="1400" b="1" i="0" u="none" strike="noStrike" cap="none" spc="0" baseline="0" dirty="0">
                          <a:solidFill>
                            <a:srgbClr val="005A7D"/>
                          </a:solidFill>
                          <a:effectLst/>
                          <a:uFillTx/>
                          <a:latin typeface="Poppins" panose="00000500000000000000" pitchFamily="2" charset="0"/>
                          <a:ea typeface="+mn-ea"/>
                          <a:cs typeface="Poppins" panose="00000500000000000000" pitchFamily="2" charset="0"/>
                          <a:sym typeface="Calibri"/>
                        </a:rPr>
                        <a:t>Match</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11125" marR="0" lvl="0" indent="0" algn="l" defTabSz="914400" rtl="0" eaLnBrk="1" fontAlgn="auto" latinLnBrk="0" hangingPunct="1">
                        <a:lnSpc>
                          <a:spcPct val="100000"/>
                        </a:lnSpc>
                        <a:spcBef>
                          <a:spcPts val="0"/>
                        </a:spcBef>
                        <a:spcAft>
                          <a:spcPts val="600"/>
                        </a:spcAft>
                        <a:buClrTx/>
                        <a:buSzTx/>
                        <a:buFontTx/>
                        <a:buNone/>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YES, if you meet the qualifications.</a:t>
                      </a:r>
                    </a:p>
                  </a:txBody>
                  <a:tcPr marL="9525" marR="9525" marT="9525"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11125" marR="0" lvl="0" indent="0" algn="l" defTabSz="914400" rtl="0" eaLnBrk="1" fontAlgn="auto" latinLnBrk="0" hangingPunct="1">
                        <a:lnSpc>
                          <a:spcPct val="100000"/>
                        </a:lnSpc>
                        <a:spcBef>
                          <a:spcPts val="0"/>
                        </a:spcBef>
                        <a:spcAft>
                          <a:spcPts val="600"/>
                        </a:spcAft>
                        <a:buClrTx/>
                        <a:buSzTx/>
                        <a:buFontTx/>
                        <a:buNone/>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YES, if you meet the qualifications.</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0244749"/>
                  </a:ext>
                </a:extLst>
              </a:tr>
              <a:tr h="370840">
                <a:tc>
                  <a:txBody>
                    <a:bodyPr/>
                    <a:lstStyle/>
                    <a:p>
                      <a:pPr algn="ctr" fontAlgn="b"/>
                      <a:r>
                        <a:rPr lang="en-US" sz="1400" b="1" i="0" u="none" strike="noStrike" cap="none" spc="0" baseline="0" dirty="0">
                          <a:solidFill>
                            <a:srgbClr val="005A7D"/>
                          </a:solidFill>
                          <a:effectLst/>
                          <a:uFillTx/>
                          <a:latin typeface="Poppins" panose="00000500000000000000" pitchFamily="2" charset="0"/>
                          <a:ea typeface="+mn-ea"/>
                          <a:cs typeface="Poppins" panose="00000500000000000000" pitchFamily="2" charset="0"/>
                          <a:sym typeface="Calibri"/>
                        </a:rPr>
                        <a:t>Withdrawals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111125" marR="0" lvl="0" indent="0" algn="l" defTabSz="914400" rtl="0" eaLnBrk="1" fontAlgn="b" latinLnBrk="0" hangingPunct="1">
                        <a:lnSpc>
                          <a:spcPct val="100000"/>
                        </a:lnSpc>
                        <a:spcBef>
                          <a:spcPts val="0"/>
                        </a:spcBef>
                        <a:spcAft>
                          <a:spcPts val="600"/>
                        </a:spcAft>
                        <a:buClrTx/>
                        <a:buSzTx/>
                        <a:buFontTx/>
                        <a:buNone/>
                        <a:tabLst/>
                        <a:defRPr/>
                      </a:pPr>
                      <a:endParaRPr lang="en-US" sz="7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p>
                      <a:pPr marL="231775" marR="0" lvl="0" indent="-1206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Must be separated from employment</a:t>
                      </a:r>
                    </a:p>
                    <a:p>
                      <a:pPr marL="231775" marR="0" indent="-120650" algn="l" defTabSz="914400" rtl="0"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Pre-tax assets are taxed as ordinary income.</a:t>
                      </a:r>
                    </a:p>
                    <a:p>
                      <a:pPr marL="231775" marR="0" indent="-120650" algn="l" defTabSz="914400" rtl="0"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IRS requires an immediate 20% withholding; some exceptions may apply.</a:t>
                      </a:r>
                    </a:p>
                    <a:p>
                      <a:pPr marL="231775" marR="0" indent="-120650" algn="l" defTabSz="914400" rtl="0" latinLnBrk="0">
                        <a:lnSpc>
                          <a:spcPct val="100000"/>
                        </a:lnSpc>
                        <a:spcBef>
                          <a:spcPts val="0"/>
                        </a:spcBef>
                        <a:spcAft>
                          <a:spcPts val="600"/>
                        </a:spcAft>
                        <a:buClrTx/>
                        <a:buSzTx/>
                        <a:buFont typeface="Arial" panose="020B0604020202020204" pitchFamily="34" charset="0"/>
                        <a:buChar char="•"/>
                        <a:tabLst/>
                      </a:pPr>
                      <a:endPar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txBody>
                  <a:tcPr marL="9525" marR="9525" marT="9525" marB="0">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marL="111125" marR="0" lvl="0" indent="0" algn="l" defTabSz="914400" rtl="0" eaLnBrk="1" fontAlgn="b" latinLnBrk="0" hangingPunct="1">
                        <a:lnSpc>
                          <a:spcPct val="100000"/>
                        </a:lnSpc>
                        <a:spcBef>
                          <a:spcPts val="0"/>
                        </a:spcBef>
                        <a:spcAft>
                          <a:spcPts val="600"/>
                        </a:spcAft>
                        <a:buClrTx/>
                        <a:buSzTx/>
                        <a:buFontTx/>
                        <a:buNone/>
                        <a:tabLst/>
                        <a:defRPr/>
                      </a:pPr>
                      <a:endParaRPr lang="en-US" sz="3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p>
                      <a:pPr marL="111125" marR="0" lvl="0" indent="0" algn="l" defTabSz="914400" rtl="0" eaLnBrk="1" fontAlgn="b" latinLnBrk="0" hangingPunct="1">
                        <a:lnSpc>
                          <a:spcPct val="100000"/>
                        </a:lnSpc>
                        <a:spcBef>
                          <a:spcPts val="0"/>
                        </a:spcBef>
                        <a:spcAft>
                          <a:spcPts val="600"/>
                        </a:spcAft>
                        <a:buClrTx/>
                        <a:buSzTx/>
                        <a:buFontTx/>
                        <a:buNone/>
                        <a:tabLst/>
                        <a:defRPr/>
                      </a:pPr>
                      <a:r>
                        <a:rPr lang="en-US" sz="12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Roth withdrawals are tax-free, if:</a:t>
                      </a:r>
                    </a:p>
                    <a:p>
                      <a:pPr marL="231775" marR="0" indent="-120650" algn="l" defTabSz="914400" rtl="0" fontAlgn="b"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Separated from employment</a:t>
                      </a:r>
                    </a:p>
                    <a:p>
                      <a:pPr marL="231775" marR="0" indent="-120650" algn="l" defTabSz="914400" rtl="0" fontAlgn="b"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Five years have passed since January 1 of the year of </a:t>
                      </a:r>
                      <a:b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b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your first Roth contribution AND you are at least 59½</a:t>
                      </a:r>
                    </a:p>
                    <a:p>
                      <a:pPr marL="231775" marR="0" indent="-120650" algn="l" defTabSz="914400" rtl="0" fontAlgn="b" latinLnBrk="0">
                        <a:lnSpc>
                          <a:spcPct val="100000"/>
                        </a:lnSpc>
                        <a:spcBef>
                          <a:spcPts val="0"/>
                        </a:spcBef>
                        <a:spcAft>
                          <a:spcPts val="600"/>
                        </a:spcAft>
                        <a:buClrTx/>
                        <a:buSzTx/>
                        <a:buFont typeface="Arial" panose="020B0604020202020204" pitchFamily="34" charset="0"/>
                        <a:buChar char="•"/>
                        <a:tabLst/>
                      </a:pPr>
                      <a:r>
                        <a:rPr lang="en-US" sz="12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There can be exceptions for disability or death</a:t>
                      </a:r>
                    </a:p>
                    <a:p>
                      <a:pPr marL="111125" marR="0" indent="0" algn="l" defTabSz="914400" rtl="0" fontAlgn="b" latinLnBrk="0">
                        <a:lnSpc>
                          <a:spcPct val="100000"/>
                        </a:lnSpc>
                        <a:spcBef>
                          <a:spcPts val="0"/>
                        </a:spcBef>
                        <a:spcAft>
                          <a:spcPts val="600"/>
                        </a:spcAft>
                        <a:buClrTx/>
                        <a:buSzTx/>
                        <a:buFont typeface="Arial" panose="020B0604020202020204" pitchFamily="34" charset="0"/>
                        <a:buNone/>
                        <a:tabLst/>
                      </a:pPr>
                      <a:r>
                        <a:rPr lang="en-US" sz="12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Roth earnings may be 100% tax-free. That’s huge!</a:t>
                      </a:r>
                    </a:p>
                    <a:p>
                      <a:pPr marL="231775" marR="0" lvl="0" indent="-12065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endParaRPr lang="en-US" sz="7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340890136"/>
                  </a:ext>
                </a:extLst>
              </a:tr>
            </a:tbl>
          </a:graphicData>
        </a:graphic>
      </p:graphicFrame>
    </p:spTree>
    <p:extLst>
      <p:ext uri="{BB962C8B-B14F-4D97-AF65-F5344CB8AC3E}">
        <p14:creationId xmlns:p14="http://schemas.microsoft.com/office/powerpoint/2010/main" val="4763141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1">
            <a:extLst>
              <a:ext uri="{FF2B5EF4-FFF2-40B4-BE49-F238E27FC236}">
                <a16:creationId xmlns:a16="http://schemas.microsoft.com/office/drawing/2014/main" id="{2DD732BE-3818-EF7F-B322-2A4AD3D21E09}"/>
              </a:ext>
              <a:ext uri="{C183D7F6-B498-43B3-948B-1728B52AA6E4}">
                <adec:decorative xmlns:adec="http://schemas.microsoft.com/office/drawing/2017/decorative" val="1"/>
              </a:ext>
            </a:extLst>
          </p:cNvPr>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l="4293" r="1241"/>
          <a:stretch/>
        </p:blipFill>
        <p:spPr>
          <a:xfrm flipH="1">
            <a:off x="7354534" y="0"/>
            <a:ext cx="4846140" cy="68579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8880" y="21600"/>
                </a:lnTo>
                <a:lnTo>
                  <a:pt x="8951" y="20782"/>
                </a:lnTo>
                <a:cubicBezTo>
                  <a:pt x="9076" y="19597"/>
                  <a:pt x="9288" y="18519"/>
                  <a:pt x="9708" y="17644"/>
                </a:cubicBezTo>
                <a:cubicBezTo>
                  <a:pt x="11388" y="14143"/>
                  <a:pt x="15355" y="15079"/>
                  <a:pt x="17944" y="11225"/>
                </a:cubicBezTo>
                <a:cubicBezTo>
                  <a:pt x="20047" y="8093"/>
                  <a:pt x="19272" y="3776"/>
                  <a:pt x="21469" y="200"/>
                </a:cubicBezTo>
                <a:lnTo>
                  <a:pt x="21600" y="0"/>
                </a:lnTo>
                <a:lnTo>
                  <a:pt x="0" y="0"/>
                </a:lnTo>
                <a:close/>
              </a:path>
            </a:pathLst>
          </a:custGeom>
        </p:spPr>
      </p:pic>
      <p:sp>
        <p:nvSpPr>
          <p:cNvPr id="30" name="TextBox 6">
            <a:extLst>
              <a:ext uri="{FF2B5EF4-FFF2-40B4-BE49-F238E27FC236}">
                <a16:creationId xmlns:a16="http://schemas.microsoft.com/office/drawing/2014/main" id="{62DCA564-E3A7-C02B-4DCD-08AD9D876817}"/>
              </a:ext>
            </a:extLst>
          </p:cNvPr>
          <p:cNvSpPr txBox="1">
            <a:spLocks noGrp="1"/>
          </p:cNvSpPr>
          <p:nvPr>
            <p:ph type="title" idx="4294967295"/>
          </p:nvPr>
        </p:nvSpPr>
        <p:spPr>
          <a:xfrm>
            <a:off x="893924" y="692138"/>
            <a:ext cx="7021643" cy="426784"/>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lnSpc>
                <a:spcPct val="150000"/>
              </a:lnSpc>
              <a:defRPr sz="1600">
                <a:solidFill>
                  <a:schemeClr val="accent1"/>
                </a:solidFill>
                <a:latin typeface="+mj-lt"/>
                <a:ea typeface="+mj-ea"/>
                <a:cs typeface="+mj-cs"/>
                <a:sym typeface="Helvetica"/>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99BB"/>
                </a:solidFill>
                <a:effectLst/>
                <a:uLnTx/>
                <a:uFillTx/>
                <a:latin typeface="Poppins Medium" panose="00000600000000000000" pitchFamily="2" charset="0"/>
                <a:ea typeface="+mj-ea"/>
                <a:cs typeface="Poppins Medium" panose="00000600000000000000" pitchFamily="2" charset="0"/>
                <a:sym typeface="Helvetica"/>
              </a:rPr>
              <a:t>Max-out your retirement savings.</a:t>
            </a:r>
          </a:p>
        </p:txBody>
      </p:sp>
      <p:sp>
        <p:nvSpPr>
          <p:cNvPr id="29" name="TextBox 5">
            <a:extLst>
              <a:ext uri="{FF2B5EF4-FFF2-40B4-BE49-F238E27FC236}">
                <a16:creationId xmlns:a16="http://schemas.microsoft.com/office/drawing/2014/main" id="{E37D482D-9B43-BE61-C69E-2DF90EBD379F}"/>
              </a:ext>
            </a:extLst>
          </p:cNvPr>
          <p:cNvSpPr txBox="1"/>
          <p:nvPr/>
        </p:nvSpPr>
        <p:spPr>
          <a:xfrm>
            <a:off x="914317" y="1118922"/>
            <a:ext cx="6817106"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800" b="1" spc="100">
                <a:solidFill>
                  <a:srgbClr val="FFFFFF"/>
                </a:solidFill>
                <a:latin typeface="+mj-lt"/>
                <a:ea typeface="+mj-ea"/>
                <a:cs typeface="+mj-cs"/>
                <a:sym typeface="Helvetica"/>
              </a:defRPr>
            </a:lvl1pPr>
          </a:lstStyle>
          <a:p>
            <a:r>
              <a:rPr lang="en-US" sz="3200" dirty="0">
                <a:solidFill>
                  <a:srgbClr val="005A7D"/>
                </a:solidFill>
                <a:latin typeface="Poppins" panose="00000500000000000000" pitchFamily="2" charset="0"/>
                <a:cs typeface="Poppins" panose="00000500000000000000" pitchFamily="2" charset="0"/>
              </a:rPr>
              <a:t>2026 IRS Contribution Limits*</a:t>
            </a:r>
          </a:p>
        </p:txBody>
      </p:sp>
      <p:pic>
        <p:nvPicPr>
          <p:cNvPr id="23" name="Picture 22">
            <a:extLst>
              <a:ext uri="{FF2B5EF4-FFF2-40B4-BE49-F238E27FC236}">
                <a16:creationId xmlns:a16="http://schemas.microsoft.com/office/drawing/2014/main" id="{BC299982-C49F-E050-6304-8FF0611405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38774" y="5600307"/>
            <a:ext cx="2225516" cy="922180"/>
          </a:xfrm>
          <a:prstGeom prst="rect">
            <a:avLst/>
          </a:prstGeom>
        </p:spPr>
      </p:pic>
      <p:graphicFrame>
        <p:nvGraphicFramePr>
          <p:cNvPr id="31" name="Table 5">
            <a:extLst>
              <a:ext uri="{FF2B5EF4-FFF2-40B4-BE49-F238E27FC236}">
                <a16:creationId xmlns:a16="http://schemas.microsoft.com/office/drawing/2014/main" id="{01D16D82-DDB5-7227-9A71-47FBF1827317}"/>
              </a:ext>
            </a:extLst>
          </p:cNvPr>
          <p:cNvGraphicFramePr>
            <a:graphicFrameLocks noGrp="1"/>
          </p:cNvGraphicFramePr>
          <p:nvPr/>
        </p:nvGraphicFramePr>
        <p:xfrm>
          <a:off x="914317" y="1918350"/>
          <a:ext cx="7533875" cy="3284577"/>
        </p:xfrm>
        <a:graphic>
          <a:graphicData uri="http://schemas.openxmlformats.org/drawingml/2006/table">
            <a:tbl>
              <a:tblPr firstRow="1" bandRow="1">
                <a:tableStyleId>{5C22544A-7EE6-4342-B048-85BDC9FD1C3A}</a:tableStyleId>
              </a:tblPr>
              <a:tblGrid>
                <a:gridCol w="4991100">
                  <a:extLst>
                    <a:ext uri="{9D8B030D-6E8A-4147-A177-3AD203B41FA5}">
                      <a16:colId xmlns:a16="http://schemas.microsoft.com/office/drawing/2014/main" val="287183712"/>
                    </a:ext>
                  </a:extLst>
                </a:gridCol>
                <a:gridCol w="2542775">
                  <a:extLst>
                    <a:ext uri="{9D8B030D-6E8A-4147-A177-3AD203B41FA5}">
                      <a16:colId xmlns:a16="http://schemas.microsoft.com/office/drawing/2014/main" val="200908897"/>
                    </a:ext>
                  </a:extLst>
                </a:gridCol>
              </a:tblGrid>
              <a:tr h="545786">
                <a:tc>
                  <a:txBody>
                    <a:bodyPr/>
                    <a:lstStyle/>
                    <a:p>
                      <a:pPr marL="0" marR="0" indent="0" algn="ctr" defTabSz="914400" rtl="0" latinLnBrk="0">
                        <a:lnSpc>
                          <a:spcPct val="100000"/>
                        </a:lnSpc>
                        <a:spcBef>
                          <a:spcPts val="0"/>
                        </a:spcBef>
                        <a:spcAft>
                          <a:spcPts val="600"/>
                        </a:spcAft>
                        <a:buClrTx/>
                        <a:buSzTx/>
                        <a:buFontTx/>
                        <a:buNone/>
                        <a:tabLst/>
                      </a:pPr>
                      <a:r>
                        <a:rPr lang="en-US" sz="1400" b="1" i="0" u="none" strike="noStrike" cap="none" spc="0" baseline="0" dirty="0">
                          <a:solidFill>
                            <a:schemeClr val="bg1"/>
                          </a:solidFill>
                          <a:effectLst/>
                          <a:uFillTx/>
                          <a:latin typeface="Poppins" panose="00000500000000000000" pitchFamily="2" charset="0"/>
                          <a:ea typeface="+mn-ea"/>
                          <a:cs typeface="Poppins" panose="00000500000000000000" pitchFamily="2" charset="0"/>
                          <a:sym typeface="Calibri"/>
                        </a:rPr>
                        <a:t>Contribution Limit</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A7D"/>
                    </a:solidFill>
                  </a:tcPr>
                </a:tc>
                <a:tc>
                  <a:txBody>
                    <a:bodyPr/>
                    <a:lstStyle/>
                    <a:p>
                      <a:pPr marL="0" marR="0" indent="0" algn="ctr" defTabSz="914400" rtl="0" latinLnBrk="0">
                        <a:lnSpc>
                          <a:spcPct val="100000"/>
                        </a:lnSpc>
                        <a:spcBef>
                          <a:spcPts val="0"/>
                        </a:spcBef>
                        <a:spcAft>
                          <a:spcPts val="600"/>
                        </a:spcAft>
                        <a:buClrTx/>
                        <a:buSzTx/>
                        <a:buFontTx/>
                        <a:buNone/>
                        <a:tabLst/>
                      </a:pPr>
                      <a:r>
                        <a:rPr lang="en-US" sz="1400" b="1" i="0" u="none" strike="noStrike" cap="none" spc="0" baseline="0" dirty="0">
                          <a:solidFill>
                            <a:schemeClr val="bg1"/>
                          </a:solidFill>
                          <a:effectLst/>
                          <a:uFillTx/>
                          <a:latin typeface="Poppins" panose="00000500000000000000" pitchFamily="2" charset="0"/>
                          <a:ea typeface="+mn-ea"/>
                          <a:cs typeface="Poppins" panose="00000500000000000000" pitchFamily="2" charset="0"/>
                          <a:sym typeface="Calibri"/>
                        </a:rPr>
                        <a:t>Amount</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005A7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5A7D"/>
                    </a:solidFill>
                  </a:tcPr>
                </a:tc>
                <a:extLst>
                  <a:ext uri="{0D108BD9-81ED-4DB2-BD59-A6C34878D82A}">
                    <a16:rowId xmlns:a16="http://schemas.microsoft.com/office/drawing/2014/main" val="3865232515"/>
                  </a:ext>
                </a:extLst>
              </a:tr>
              <a:tr h="545786">
                <a:tc>
                  <a:txBody>
                    <a:bodyPr/>
                    <a:lstStyle/>
                    <a:p>
                      <a:pPr marL="0" marR="0" indent="0" algn="l" defTabSz="914400" rtl="0" latinLnBrk="0">
                        <a:lnSpc>
                          <a:spcPct val="100000"/>
                        </a:lnSpc>
                        <a:spcBef>
                          <a:spcPts val="0"/>
                        </a:spcBef>
                        <a:spcAft>
                          <a:spcPts val="600"/>
                        </a:spcAft>
                        <a:buClrTx/>
                        <a:buSzTx/>
                        <a:buFontTx/>
                        <a:buNone/>
                        <a:tabLst/>
                      </a:pPr>
                      <a:r>
                        <a:rPr lang="en-US" sz="14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Maximum Annual Deferral – under age 50</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latinLnBrk="0">
                        <a:lnSpc>
                          <a:spcPct val="100000"/>
                        </a:lnSpc>
                        <a:spcBef>
                          <a:spcPts val="0"/>
                        </a:spcBef>
                        <a:spcAft>
                          <a:spcPts val="0"/>
                        </a:spcAft>
                        <a:buClrTx/>
                        <a:buSzTx/>
                        <a:buFontTx/>
                        <a:buNone/>
                        <a:tabLst>
                          <a:tab pos="573088" algn="dec"/>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$24,500</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89545499"/>
                  </a:ext>
                </a:extLst>
              </a:tr>
              <a:tr h="545786">
                <a:tc>
                  <a:txBody>
                    <a:bodyPr/>
                    <a:lstStyle/>
                    <a:p>
                      <a:pPr marL="0" marR="0" indent="0" algn="l" defTabSz="914400" rtl="0" latinLnBrk="0">
                        <a:lnSpc>
                          <a:spcPct val="100000"/>
                        </a:lnSpc>
                        <a:spcBef>
                          <a:spcPts val="0"/>
                        </a:spcBef>
                        <a:spcAft>
                          <a:spcPts val="600"/>
                        </a:spcAft>
                        <a:buClrTx/>
                        <a:buSzTx/>
                        <a:buFontTx/>
                        <a:buNone/>
                        <a:tabLst/>
                      </a:pPr>
                      <a:r>
                        <a:rPr lang="en-US" sz="14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Age 50 and Over Catch-Up Provision Limit</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dirty="0">
                          <a:solidFill>
                            <a:schemeClr val="tx1"/>
                          </a:solidFill>
                          <a:effectLst/>
                          <a:latin typeface="Poppins" panose="00000500000000000000" pitchFamily="2" charset="0"/>
                          <a:cs typeface="Poppins" panose="00000500000000000000" pitchFamily="2" charset="0"/>
                        </a:rPr>
                        <a:t>$8,000 (</a:t>
                      </a:r>
                      <a:r>
                        <a:rPr lang="en-US" sz="1400" i="1" dirty="0">
                          <a:solidFill>
                            <a:schemeClr val="tx1"/>
                          </a:solidFill>
                          <a:effectLst/>
                          <a:latin typeface="Poppins" panose="00000500000000000000" pitchFamily="2" charset="0"/>
                          <a:cs typeface="Poppins" panose="00000500000000000000" pitchFamily="2" charset="0"/>
                        </a:rPr>
                        <a:t>$32,500 total</a:t>
                      </a:r>
                      <a:r>
                        <a:rPr lang="en-US" sz="1400" dirty="0">
                          <a:solidFill>
                            <a:schemeClr val="tx1"/>
                          </a:solidFill>
                          <a:effectLst/>
                          <a:latin typeface="Poppins" panose="00000500000000000000" pitchFamily="2" charset="0"/>
                          <a:cs typeface="Poppins" panose="00000500000000000000" pitchFamily="2" charset="0"/>
                        </a:rPr>
                        <a:t>)</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340890136"/>
                  </a:ext>
                </a:extLst>
              </a:tr>
              <a:tr h="515649">
                <a:tc>
                  <a:txBody>
                    <a:bodyPr/>
                    <a:lstStyle/>
                    <a:p>
                      <a:pPr marL="0" marR="0" indent="0" algn="l" defTabSz="914400" rtl="0" latinLnBrk="0">
                        <a:lnSpc>
                          <a:spcPct val="100000"/>
                        </a:lnSpc>
                        <a:spcBef>
                          <a:spcPts val="0"/>
                        </a:spcBef>
                        <a:spcAft>
                          <a:spcPts val="600"/>
                        </a:spcAft>
                        <a:buClrTx/>
                        <a:buSzTx/>
                        <a:buFontTx/>
                        <a:buNone/>
                        <a:tabLst/>
                      </a:pPr>
                      <a:r>
                        <a:rPr lang="en-US" sz="1400" b="1"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Age 60-63 Catch-Up Limit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latinLnBrk="0">
                        <a:lnSpc>
                          <a:spcPct val="100000"/>
                        </a:lnSpc>
                        <a:spcBef>
                          <a:spcPts val="0"/>
                        </a:spcBef>
                        <a:spcAft>
                          <a:spcPts val="0"/>
                        </a:spcAft>
                        <a:buClrTx/>
                        <a:buSzTx/>
                        <a:buFontTx/>
                        <a:buNone/>
                        <a:tabLst/>
                      </a:pPr>
                      <a:r>
                        <a:rPr lang="en-US" sz="1400" b="0" i="0" u="none" strike="noStrike" cap="none" spc="0" baseline="0" dirty="0">
                          <a:solidFill>
                            <a:schemeClr val="tx1"/>
                          </a:solidFill>
                          <a:effectLst/>
                          <a:uFillTx/>
                          <a:latin typeface="Poppins" panose="00000500000000000000" pitchFamily="2" charset="0"/>
                          <a:ea typeface="+mn-ea"/>
                          <a:cs typeface="Poppins" panose="00000500000000000000" pitchFamily="2" charset="0"/>
                          <a:sym typeface="Calibri"/>
                        </a:rPr>
                        <a:t>$11,250 ($35,750 total)</a:t>
                      </a:r>
                    </a:p>
                  </a:txBody>
                  <a:tcPr marL="38100" marR="38100" marT="19050" marB="1905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21962727"/>
                  </a:ext>
                </a:extLst>
              </a:tr>
              <a:tr h="0">
                <a:tc>
                  <a:txBody>
                    <a:bodyPr/>
                    <a:lstStyle/>
                    <a:p>
                      <a:pPr algn="l">
                        <a:spcAft>
                          <a:spcPts val="600"/>
                        </a:spcAft>
                      </a:pPr>
                      <a:r>
                        <a:rPr lang="en-US" sz="1400" b="1" dirty="0">
                          <a:solidFill>
                            <a:schemeClr val="tx1"/>
                          </a:solidFill>
                          <a:effectLst/>
                          <a:latin typeface="Poppins" panose="00000500000000000000" pitchFamily="2" charset="0"/>
                          <a:cs typeface="Poppins" panose="00000500000000000000" pitchFamily="2" charset="0"/>
                        </a:rPr>
                        <a:t>Pre-Retirement Catch-Up Provision Limit</a:t>
                      </a:r>
                    </a:p>
                    <a:p>
                      <a:pPr marL="288925" indent="-171450" algn="l">
                        <a:spcAft>
                          <a:spcPts val="600"/>
                        </a:spcAft>
                        <a:buFont typeface="Arial" panose="020B0604020202020204" pitchFamily="34" charset="0"/>
                        <a:buChar char="•"/>
                      </a:pPr>
                      <a:r>
                        <a:rPr lang="en-US" sz="1300" dirty="0">
                          <a:solidFill>
                            <a:schemeClr val="tx1"/>
                          </a:solidFill>
                          <a:effectLst/>
                          <a:latin typeface="Poppins" panose="00000500000000000000" pitchFamily="2" charset="0"/>
                          <a:cs typeface="Poppins" panose="00000500000000000000" pitchFamily="2" charset="0"/>
                        </a:rPr>
                        <a:t>If you are within 3 years of normal retirement eligibility</a:t>
                      </a:r>
                    </a:p>
                    <a:p>
                      <a:pPr marL="288925" indent="-171450" algn="l">
                        <a:spcAft>
                          <a:spcPts val="600"/>
                        </a:spcAft>
                        <a:buFont typeface="Arial" panose="020B0604020202020204" pitchFamily="34" charset="0"/>
                        <a:buChar char="•"/>
                      </a:pPr>
                      <a:r>
                        <a:rPr lang="en-US" sz="1300" dirty="0">
                          <a:solidFill>
                            <a:schemeClr val="tx1"/>
                          </a:solidFill>
                          <a:effectLst/>
                          <a:latin typeface="Poppins" panose="00000500000000000000" pitchFamily="2" charset="0"/>
                          <a:cs typeface="Poppins" panose="00000500000000000000" pitchFamily="2" charset="0"/>
                        </a:rPr>
                        <a:t>One-Time 3-year period</a:t>
                      </a:r>
                    </a:p>
                    <a:p>
                      <a:pPr marL="288925" indent="-171450" algn="l">
                        <a:spcAft>
                          <a:spcPts val="600"/>
                        </a:spcAft>
                        <a:buFont typeface="Arial" panose="020B0604020202020204" pitchFamily="34" charset="0"/>
                        <a:buChar char="•"/>
                      </a:pPr>
                      <a:r>
                        <a:rPr lang="en-US" sz="1300" dirty="0">
                          <a:solidFill>
                            <a:schemeClr val="tx1"/>
                          </a:solidFill>
                          <a:effectLst/>
                          <a:latin typeface="Poppins" panose="00000500000000000000" pitchFamily="2" charset="0"/>
                          <a:cs typeface="Poppins" panose="00000500000000000000" pitchFamily="2" charset="0"/>
                        </a:rPr>
                        <a:t>Must file paperwork</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400" dirty="0">
                          <a:solidFill>
                            <a:schemeClr val="tx1"/>
                          </a:solidFill>
                          <a:effectLst/>
                          <a:latin typeface="Poppins" panose="00000500000000000000" pitchFamily="2" charset="0"/>
                          <a:cs typeface="Poppins" panose="00000500000000000000" pitchFamily="2" charset="0"/>
                        </a:rPr>
                        <a:t>$24,500 (</a:t>
                      </a:r>
                      <a:r>
                        <a:rPr lang="en-US" sz="1400" i="1" dirty="0">
                          <a:solidFill>
                            <a:schemeClr val="tx1"/>
                          </a:solidFill>
                          <a:effectLst/>
                          <a:latin typeface="Poppins" panose="00000500000000000000" pitchFamily="2" charset="0"/>
                          <a:cs typeface="Poppins" panose="00000500000000000000" pitchFamily="2" charset="0"/>
                        </a:rPr>
                        <a:t>$49,000 total</a:t>
                      </a:r>
                      <a:r>
                        <a:rPr lang="en-US" sz="1400" dirty="0">
                          <a:solidFill>
                            <a:schemeClr val="tx1"/>
                          </a:solidFill>
                          <a:effectLst/>
                          <a:latin typeface="Poppins" panose="00000500000000000000" pitchFamily="2" charset="0"/>
                          <a:cs typeface="Poppins" panose="00000500000000000000" pitchFamily="2" charset="0"/>
                        </a:rPr>
                        <a:t>)</a:t>
                      </a:r>
                    </a:p>
                  </a:txBody>
                  <a:tcPr marL="95250" marR="95250" marT="47625" marB="47625"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66450848"/>
                  </a:ext>
                </a:extLst>
              </a:tr>
            </a:tbl>
          </a:graphicData>
        </a:graphic>
      </p:graphicFrame>
      <p:sp>
        <p:nvSpPr>
          <p:cNvPr id="3" name="TextBox 2">
            <a:extLst>
              <a:ext uri="{FF2B5EF4-FFF2-40B4-BE49-F238E27FC236}">
                <a16:creationId xmlns:a16="http://schemas.microsoft.com/office/drawing/2014/main" id="{9C1B0D36-254E-AC92-E583-034BD79E5D9B}"/>
              </a:ext>
            </a:extLst>
          </p:cNvPr>
          <p:cNvSpPr txBox="1"/>
          <p:nvPr/>
        </p:nvSpPr>
        <p:spPr>
          <a:xfrm>
            <a:off x="904120" y="5273096"/>
            <a:ext cx="7554267"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0325" lvl="2" indent="-60325"/>
            <a:r>
              <a:rPr lang="en-US" sz="1100" dirty="0">
                <a:solidFill>
                  <a:schemeClr val="tx1"/>
                </a:solidFill>
                <a:latin typeface="Poppins" panose="00000500000000000000" pitchFamily="2" charset="0"/>
                <a:cs typeface="Poppins" panose="00000500000000000000" pitchFamily="2" charset="0"/>
              </a:rPr>
              <a:t>*These </a:t>
            </a:r>
            <a:r>
              <a:rPr lang="en-US" sz="1100">
                <a:solidFill>
                  <a:schemeClr val="tx1"/>
                </a:solidFill>
                <a:latin typeface="Poppins" panose="00000500000000000000" pitchFamily="2" charset="0"/>
                <a:cs typeface="Poppins" panose="00000500000000000000" pitchFamily="2" charset="0"/>
              </a:rPr>
              <a:t>contributions do </a:t>
            </a:r>
            <a:r>
              <a:rPr lang="en-US" sz="1100" dirty="0">
                <a:solidFill>
                  <a:schemeClr val="tx1"/>
                </a:solidFill>
                <a:latin typeface="Poppins" panose="00000500000000000000" pitchFamily="2" charset="0"/>
                <a:cs typeface="Poppins" panose="00000500000000000000" pitchFamily="2" charset="0"/>
              </a:rPr>
              <a:t>not affect Individual  Retirement Account (IRA) contributions.</a:t>
            </a:r>
          </a:p>
        </p:txBody>
      </p:sp>
    </p:spTree>
    <p:extLst>
      <p:ext uri="{BB962C8B-B14F-4D97-AF65-F5344CB8AC3E}">
        <p14:creationId xmlns:p14="http://schemas.microsoft.com/office/powerpoint/2010/main" val="13490888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8" name="TextBox 5"/>
          <p:cNvSpPr txBox="1">
            <a:spLocks noGrp="1"/>
          </p:cNvSpPr>
          <p:nvPr>
            <p:ph type="title" idx="4294967295"/>
          </p:nvPr>
        </p:nvSpPr>
        <p:spPr>
          <a:xfrm>
            <a:off x="880897" y="547552"/>
            <a:ext cx="10430206" cy="1431161"/>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rgbClr val="FFFFFF"/>
                </a:solidFill>
                <a:latin typeface="+mj-lt"/>
                <a:ea typeface="+mj-ea"/>
                <a:cs typeface="+mj-cs"/>
                <a:sym typeface="Helvetica"/>
              </a:defRPr>
            </a:lvl1pPr>
          </a:lstStyle>
          <a:p>
            <a:pPr marL="0" marR="0" lvl="0" indent="0" algn="l" defTabSz="914400" rtl="0" eaLnBrk="1" fontAlgn="auto" latinLnBrk="0" hangingPunct="0">
              <a:lnSpc>
                <a:spcPct val="100000"/>
              </a:lnSpc>
              <a:spcBef>
                <a:spcPts val="0"/>
              </a:spcBef>
              <a:spcAft>
                <a:spcPts val="0"/>
              </a:spcAft>
              <a:buClrTx/>
              <a:buSzTx/>
              <a:buFontTx/>
              <a:buNone/>
              <a:tabLst/>
              <a:defRPr sz="2800" b="1" spc="100">
                <a:solidFill>
                  <a:srgbClr val="FFFFFF"/>
                </a:solidFill>
                <a:latin typeface="+mj-lt"/>
                <a:ea typeface="+mj-ea"/>
                <a:cs typeface="+mj-cs"/>
                <a:sym typeface="Helvetica"/>
              </a:defRPr>
            </a:pPr>
            <a:r>
              <a:rPr kumimoji="0" lang="en-US" sz="2900" b="1" i="0" u="none" strike="noStrike" kern="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A rollover allows you to move retirement funds from one retirement account to another, as you change jobs, without incurring tax consequences. </a:t>
            </a:r>
          </a:p>
        </p:txBody>
      </p:sp>
      <p:pic>
        <p:nvPicPr>
          <p:cNvPr id="21" name="Picture 20">
            <a:extLst>
              <a:ext uri="{FF2B5EF4-FFF2-40B4-BE49-F238E27FC236}">
                <a16:creationId xmlns:a16="http://schemas.microsoft.com/office/drawing/2014/main" id="{F40BF3A1-3FAB-6A09-8933-5F7F85063A8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9921" y="6118455"/>
            <a:ext cx="1167371" cy="412860"/>
          </a:xfrm>
          <a:prstGeom prst="rect">
            <a:avLst/>
          </a:prstGeom>
        </p:spPr>
      </p:pic>
      <p:sp>
        <p:nvSpPr>
          <p:cNvPr id="942" name="Rectangle 9"/>
          <p:cNvSpPr txBox="1"/>
          <p:nvPr/>
        </p:nvSpPr>
        <p:spPr>
          <a:xfrm>
            <a:off x="1274861" y="2193355"/>
            <a:ext cx="4821139" cy="4078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lnSpc>
                <a:spcPct val="150000"/>
              </a:lnSpc>
              <a:defRPr sz="1100">
                <a:solidFill>
                  <a:srgbClr val="F2F2F2"/>
                </a:solidFill>
                <a:latin typeface="+mj-lt"/>
                <a:ea typeface="+mj-ea"/>
                <a:cs typeface="+mj-cs"/>
                <a:sym typeface="Helvetica"/>
              </a:defRPr>
            </a:lvl1pPr>
          </a:lstStyle>
          <a:p>
            <a:pPr algn="l">
              <a:lnSpc>
                <a:spcPct val="100000"/>
              </a:lnSpc>
            </a:pPr>
            <a:r>
              <a:rPr lang="en-US" sz="1600" b="1" dirty="0">
                <a:solidFill>
                  <a:schemeClr val="tx1"/>
                </a:solidFill>
                <a:latin typeface="Poppins" panose="00000500000000000000" pitchFamily="2" charset="0"/>
                <a:cs typeface="Poppins" panose="00000500000000000000" pitchFamily="2" charset="0"/>
              </a:rPr>
              <a:t>What types of retirement saving accounts can I roll into deferred comp?</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Traditional IRA, and pre-tax or designated Roth 401(k), 403(b), &amp; 457(b)</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BackDROP</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Roth IRA assets </a:t>
            </a:r>
            <a:r>
              <a:rPr lang="en-US" sz="1400" u="sng" dirty="0">
                <a:solidFill>
                  <a:schemeClr val="tx1"/>
                </a:solidFill>
                <a:latin typeface="Poppins" panose="00000500000000000000" pitchFamily="2" charset="0"/>
                <a:cs typeface="Poppins" panose="00000500000000000000" pitchFamily="2" charset="0"/>
              </a:rPr>
              <a:t>cannot</a:t>
            </a:r>
            <a:r>
              <a:rPr lang="en-US" sz="1400" dirty="0">
                <a:solidFill>
                  <a:schemeClr val="tx1"/>
                </a:solidFill>
                <a:latin typeface="Poppins" panose="00000500000000000000" pitchFamily="2" charset="0"/>
                <a:cs typeface="Poppins" panose="00000500000000000000" pitchFamily="2" charset="0"/>
              </a:rPr>
              <a:t> be rolled into a 457 plan</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Rolling in designated Roth assets may affect your qualified (tax-free) distribution eligibility date</a:t>
            </a:r>
          </a:p>
          <a:p>
            <a:pPr algn="l">
              <a:lnSpc>
                <a:spcPct val="100000"/>
              </a:lnSpc>
              <a:spcBef>
                <a:spcPts val="2400"/>
              </a:spcBef>
            </a:pPr>
            <a:r>
              <a:rPr lang="en-US" sz="1600" b="1" dirty="0">
                <a:solidFill>
                  <a:schemeClr val="tx1"/>
                </a:solidFill>
                <a:latin typeface="Poppins" panose="00000500000000000000" pitchFamily="2" charset="0"/>
                <a:cs typeface="Poppins" panose="00000500000000000000" pitchFamily="2" charset="0"/>
              </a:rPr>
              <a:t>Why should you roll money into deferred comp?</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Easier to manage (single vs. multiple accounts)</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Low-cost, custom investment options </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24/7 Online Account Access</a:t>
            </a:r>
          </a:p>
        </p:txBody>
      </p:sp>
      <p:sp>
        <p:nvSpPr>
          <p:cNvPr id="2" name="Rectangle 9">
            <a:extLst>
              <a:ext uri="{FF2B5EF4-FFF2-40B4-BE49-F238E27FC236}">
                <a16:creationId xmlns:a16="http://schemas.microsoft.com/office/drawing/2014/main" id="{405F3C96-5236-FB60-0986-D8E479D62870}"/>
              </a:ext>
            </a:extLst>
          </p:cNvPr>
          <p:cNvSpPr txBox="1"/>
          <p:nvPr/>
        </p:nvSpPr>
        <p:spPr>
          <a:xfrm>
            <a:off x="6831916" y="2193355"/>
            <a:ext cx="4375059"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just">
              <a:lnSpc>
                <a:spcPct val="150000"/>
              </a:lnSpc>
              <a:defRPr sz="1100">
                <a:solidFill>
                  <a:srgbClr val="F2F2F2"/>
                </a:solidFill>
                <a:latin typeface="+mj-lt"/>
                <a:ea typeface="+mj-ea"/>
                <a:cs typeface="+mj-cs"/>
                <a:sym typeface="Helvetica"/>
              </a:defRPr>
            </a:lvl1pPr>
          </a:lstStyle>
          <a:p>
            <a:pPr algn="l">
              <a:lnSpc>
                <a:spcPct val="100000"/>
              </a:lnSpc>
              <a:spcBef>
                <a:spcPts val="2400"/>
              </a:spcBef>
            </a:pPr>
            <a:r>
              <a:rPr lang="en-US" sz="1600" b="1" dirty="0">
                <a:solidFill>
                  <a:schemeClr val="tx1"/>
                </a:solidFill>
                <a:latin typeface="Poppins" panose="00000500000000000000" pitchFamily="2" charset="0"/>
                <a:cs typeface="Poppins" panose="00000500000000000000" pitchFamily="2" charset="0"/>
              </a:rPr>
              <a:t>How do you roll money over?</a:t>
            </a:r>
          </a:p>
          <a:p>
            <a:pPr marL="349250" indent="-169863" algn="l">
              <a:lnSpc>
                <a:spcPct val="100000"/>
              </a:lnSpc>
              <a:spcBef>
                <a:spcPts val="600"/>
              </a:spcBef>
              <a:buFont typeface="Arial" panose="020B0604020202020204" pitchFamily="34" charset="0"/>
              <a:buChar char="•"/>
            </a:pPr>
            <a:r>
              <a:rPr lang="en-US" sz="1400" dirty="0">
                <a:solidFill>
                  <a:schemeClr val="tx1"/>
                </a:solidFill>
                <a:latin typeface="Poppins" panose="00000500000000000000" pitchFamily="2" charset="0"/>
                <a:cs typeface="Poppins" panose="00000500000000000000" pitchFamily="2" charset="0"/>
              </a:rPr>
              <a:t>Complete the </a:t>
            </a:r>
            <a:r>
              <a:rPr lang="en-US" sz="1400" b="1" dirty="0">
                <a:solidFill>
                  <a:schemeClr val="tx1"/>
                </a:solidFill>
                <a:latin typeface="Poppins" panose="00000500000000000000" pitchFamily="2" charset="0"/>
                <a:cs typeface="Poppins" panose="00000500000000000000" pitchFamily="2" charset="0"/>
              </a:rPr>
              <a:t>Rollover Contribution Form </a:t>
            </a:r>
            <a:r>
              <a:rPr lang="en-US" sz="1400" dirty="0">
                <a:solidFill>
                  <a:schemeClr val="tx1"/>
                </a:solidFill>
                <a:latin typeface="Poppins" panose="00000500000000000000" pitchFamily="2" charset="0"/>
                <a:cs typeface="Poppins" panose="00000500000000000000" pitchFamily="2" charset="0"/>
              </a:rPr>
              <a:t>and submit all required documentation.</a:t>
            </a:r>
          </a:p>
          <a:p>
            <a:pPr marL="349250" indent="-169863" algn="l">
              <a:lnSpc>
                <a:spcPct val="100000"/>
              </a:lnSpc>
              <a:spcBef>
                <a:spcPts val="600"/>
              </a:spcBef>
              <a:buFont typeface="Arial" panose="020B0604020202020204" pitchFamily="34" charset="0"/>
              <a:buChar char="•"/>
            </a:pPr>
            <a:r>
              <a:rPr lang="en-US" sz="1400" b="1" dirty="0">
                <a:solidFill>
                  <a:schemeClr val="tx1"/>
                </a:solidFill>
                <a:latin typeface="Poppins" panose="00000500000000000000" pitchFamily="2" charset="0"/>
                <a:cs typeface="Poppins" panose="00000500000000000000" pitchFamily="2" charset="0"/>
              </a:rPr>
              <a:t>Reminder: </a:t>
            </a:r>
            <a:r>
              <a:rPr lang="en-US" sz="1400" dirty="0">
                <a:solidFill>
                  <a:schemeClr val="tx1"/>
                </a:solidFill>
                <a:latin typeface="Poppins" panose="00000500000000000000" pitchFamily="2" charset="0"/>
                <a:cs typeface="Poppins" panose="00000500000000000000" pitchFamily="2" charset="0"/>
              </a:rPr>
              <a:t>Contact your previous employer to find out their process and time frame for completing the rollover.</a:t>
            </a:r>
          </a:p>
        </p:txBody>
      </p:sp>
      <p:pic>
        <p:nvPicPr>
          <p:cNvPr id="7" name="Picture Placeholder 3">
            <a:extLst>
              <a:ext uri="{FF2B5EF4-FFF2-40B4-BE49-F238E27FC236}">
                <a16:creationId xmlns:a16="http://schemas.microsoft.com/office/drawing/2014/main" id="{293F2B21-ADCF-09A8-7BAA-D25BB1143C0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073" t="8991" r="37605" b="1215"/>
          <a:stretch/>
        </p:blipFill>
        <p:spPr>
          <a:xfrm>
            <a:off x="6906857" y="4026146"/>
            <a:ext cx="3129771" cy="3129770"/>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
        <p:nvSpPr>
          <p:cNvPr id="9" name="TextBox 8">
            <a:extLst>
              <a:ext uri="{FF2B5EF4-FFF2-40B4-BE49-F238E27FC236}">
                <a16:creationId xmlns:a16="http://schemas.microsoft.com/office/drawing/2014/main" id="{8945C364-C8E8-596F-6866-7535B0533662}"/>
              </a:ext>
              <a:ext uri="{C183D7F6-B498-43B3-948B-1728B52AA6E4}">
                <adec:decorative xmlns:adec="http://schemas.microsoft.com/office/drawing/2017/decorative" val="1"/>
              </a:ext>
            </a:extLst>
          </p:cNvPr>
          <p:cNvSpPr txBox="1"/>
          <p:nvPr/>
        </p:nvSpPr>
        <p:spPr>
          <a:xfrm>
            <a:off x="831649" y="2282469"/>
            <a:ext cx="49896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96875" indent="-396875">
              <a:spcAft>
                <a:spcPts val="1200"/>
              </a:spcAft>
              <a:buSzPct val="210000"/>
              <a:buBlip>
                <a:blip r:embed="rId5"/>
              </a:buBlip>
            </a:pPr>
            <a:br>
              <a:rPr lang="en-US" sz="1800" b="0" dirty="0">
                <a:solidFill>
                  <a:schemeClr val="tx1"/>
                </a:solidFill>
                <a:latin typeface="Poppins" panose="00000500000000000000" pitchFamily="2" charset="0"/>
                <a:cs typeface="Poppins" panose="00000500000000000000" pitchFamily="2" charset="0"/>
              </a:rPr>
            </a:br>
            <a:r>
              <a:rPr lang="en-US" sz="1800" b="0" dirty="0">
                <a:solidFill>
                  <a:schemeClr val="tx1"/>
                </a:solidFill>
                <a:latin typeface="Poppins" panose="00000500000000000000" pitchFamily="2" charset="0"/>
                <a:cs typeface="Poppins" panose="00000500000000000000" pitchFamily="2" charset="0"/>
              </a:rPr>
              <a:t> </a:t>
            </a:r>
          </a:p>
        </p:txBody>
      </p:sp>
      <p:sp>
        <p:nvSpPr>
          <p:cNvPr id="10" name="TextBox 9">
            <a:extLst>
              <a:ext uri="{FF2B5EF4-FFF2-40B4-BE49-F238E27FC236}">
                <a16:creationId xmlns:a16="http://schemas.microsoft.com/office/drawing/2014/main" id="{68F41141-6EDA-B859-19F5-10AA82E003FC}"/>
              </a:ext>
              <a:ext uri="{C183D7F6-B498-43B3-948B-1728B52AA6E4}">
                <adec:decorative xmlns:adec="http://schemas.microsoft.com/office/drawing/2017/decorative" val="1"/>
              </a:ext>
            </a:extLst>
          </p:cNvPr>
          <p:cNvSpPr txBox="1"/>
          <p:nvPr/>
        </p:nvSpPr>
        <p:spPr>
          <a:xfrm>
            <a:off x="831649" y="4869447"/>
            <a:ext cx="49896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96875" indent="-396875">
              <a:spcAft>
                <a:spcPts val="1200"/>
              </a:spcAft>
              <a:buSzPct val="210000"/>
              <a:buBlip>
                <a:blip r:embed="rId5"/>
              </a:buBlip>
            </a:pPr>
            <a:br>
              <a:rPr lang="en-US" sz="1800" b="0" dirty="0">
                <a:solidFill>
                  <a:schemeClr val="tx1"/>
                </a:solidFill>
                <a:latin typeface="Poppins" panose="00000500000000000000" pitchFamily="2" charset="0"/>
                <a:cs typeface="Poppins" panose="00000500000000000000" pitchFamily="2" charset="0"/>
              </a:rPr>
            </a:br>
            <a:r>
              <a:rPr lang="en-US" sz="1800" b="0" dirty="0">
                <a:solidFill>
                  <a:schemeClr val="tx1"/>
                </a:solidFill>
                <a:latin typeface="Poppins" panose="00000500000000000000" pitchFamily="2" charset="0"/>
                <a:cs typeface="Poppins" panose="00000500000000000000" pitchFamily="2" charset="0"/>
              </a:rPr>
              <a:t> </a:t>
            </a:r>
          </a:p>
        </p:txBody>
      </p:sp>
      <p:sp>
        <p:nvSpPr>
          <p:cNvPr id="11" name="TextBox 10">
            <a:extLst>
              <a:ext uri="{FF2B5EF4-FFF2-40B4-BE49-F238E27FC236}">
                <a16:creationId xmlns:a16="http://schemas.microsoft.com/office/drawing/2014/main" id="{9EF09E43-7101-7A65-498C-E6D4A36AB141}"/>
              </a:ext>
              <a:ext uri="{C183D7F6-B498-43B3-948B-1728B52AA6E4}">
                <adec:decorative xmlns:adec="http://schemas.microsoft.com/office/drawing/2017/decorative" val="1"/>
              </a:ext>
            </a:extLst>
          </p:cNvPr>
          <p:cNvSpPr txBox="1"/>
          <p:nvPr/>
        </p:nvSpPr>
        <p:spPr>
          <a:xfrm>
            <a:off x="6385932" y="2310082"/>
            <a:ext cx="498967"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96875" indent="-396875">
              <a:spcAft>
                <a:spcPts val="1200"/>
              </a:spcAft>
              <a:buSzPct val="210000"/>
              <a:buBlip>
                <a:blip r:embed="rId5"/>
              </a:buBlip>
            </a:pPr>
            <a:br>
              <a:rPr lang="en-US" sz="1800" b="0" dirty="0">
                <a:solidFill>
                  <a:schemeClr val="tx1"/>
                </a:solidFill>
                <a:latin typeface="Poppins" panose="00000500000000000000" pitchFamily="2" charset="0"/>
                <a:cs typeface="Poppins" panose="00000500000000000000" pitchFamily="2" charset="0"/>
              </a:rPr>
            </a:br>
            <a:r>
              <a:rPr lang="en-US" sz="1800" b="0" dirty="0">
                <a:solidFill>
                  <a:schemeClr val="tx1"/>
                </a:solidFill>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602408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 name="TextBox 25"/>
          <p:cNvSpPr txBox="1">
            <a:spLocks noGrp="1"/>
          </p:cNvSpPr>
          <p:nvPr>
            <p:ph type="title" idx="4294967295"/>
          </p:nvPr>
        </p:nvSpPr>
        <p:spPr>
          <a:xfrm>
            <a:off x="0" y="541338"/>
            <a:ext cx="6226175" cy="584200"/>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lvl1pPr>
              <a:defRPr sz="2800" b="1" spc="100">
                <a:solidFill>
                  <a:schemeClr val="accent2"/>
                </a:solidFill>
                <a:latin typeface="+mj-lt"/>
                <a:ea typeface="+mj-ea"/>
                <a:cs typeface="+mj-cs"/>
                <a:sym typeface="Helvetic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100" normalizeH="0" baseline="0" noProof="0" dirty="0">
                <a:ln>
                  <a:noFill/>
                </a:ln>
                <a:solidFill>
                  <a:srgbClr val="005A7D"/>
                </a:solidFill>
                <a:effectLst/>
                <a:uLnTx/>
                <a:uFillTx/>
                <a:latin typeface="Poppins" panose="00000500000000000000" pitchFamily="2" charset="0"/>
                <a:ea typeface="+mj-ea"/>
                <a:cs typeface="Poppins" panose="00000500000000000000" pitchFamily="2" charset="0"/>
                <a:sym typeface="Helvetica"/>
              </a:rPr>
              <a:t>Investment Options</a:t>
            </a:r>
          </a:p>
        </p:txBody>
      </p:sp>
      <p:sp>
        <p:nvSpPr>
          <p:cNvPr id="73" name="Rectangle: Rounded Corners 1">
            <a:extLst>
              <a:ext uri="{FF2B5EF4-FFF2-40B4-BE49-F238E27FC236}">
                <a16:creationId xmlns:a16="http://schemas.microsoft.com/office/drawing/2014/main" id="{6D438953-3BAB-F841-A2EE-56E8DE301248}"/>
              </a:ext>
              <a:ext uri="{C183D7F6-B498-43B3-948B-1728B52AA6E4}">
                <adec:decorative xmlns:adec="http://schemas.microsoft.com/office/drawing/2017/decorative" val="1"/>
              </a:ext>
            </a:extLst>
          </p:cNvPr>
          <p:cNvSpPr/>
          <p:nvPr/>
        </p:nvSpPr>
        <p:spPr>
          <a:xfrm>
            <a:off x="902282" y="1294993"/>
            <a:ext cx="5062328" cy="422479"/>
          </a:xfrm>
          <a:prstGeom prst="roundRect">
            <a:avLst>
              <a:gd name="adj" fmla="val 4126"/>
            </a:avLst>
          </a:prstGeom>
          <a:ln w="19050">
            <a:solidFill>
              <a:srgbClr val="005A7D"/>
            </a:solidFill>
            <a:miter/>
          </a:ln>
          <a:effectLst>
            <a:outerShdw blurRad="419100" dist="292100" dir="2700000" rotWithShape="0">
              <a:srgbClr val="000000">
                <a:alpha val="41000"/>
              </a:srgbClr>
            </a:outerShdw>
          </a:effectLst>
        </p:spPr>
        <p:txBody>
          <a:bodyPr lIns="45719" rIns="45719" anchor="ctr"/>
          <a:lstStyle/>
          <a:p>
            <a:pPr algn="ctr">
              <a:defRPr>
                <a:solidFill>
                  <a:srgbClr val="FFFFFF"/>
                </a:solidFill>
              </a:defRPr>
            </a:pPr>
            <a:endParaRPr dirty="0"/>
          </a:p>
        </p:txBody>
      </p:sp>
      <p:sp>
        <p:nvSpPr>
          <p:cNvPr id="75" name="TextBox 3">
            <a:extLst>
              <a:ext uri="{FF2B5EF4-FFF2-40B4-BE49-F238E27FC236}">
                <a16:creationId xmlns:a16="http://schemas.microsoft.com/office/drawing/2014/main" id="{C494A7E8-2DA8-9624-A61D-4C2DEE832475}"/>
              </a:ext>
            </a:extLst>
          </p:cNvPr>
          <p:cNvSpPr txBox="1"/>
          <p:nvPr/>
        </p:nvSpPr>
        <p:spPr>
          <a:xfrm>
            <a:off x="1057828" y="1345841"/>
            <a:ext cx="5032743" cy="342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b="1">
                <a:solidFill>
                  <a:srgbClr val="FFFFFF"/>
                </a:solidFill>
                <a:latin typeface="+mj-lt"/>
                <a:ea typeface="+mj-ea"/>
                <a:cs typeface="+mj-cs"/>
                <a:sym typeface="Helvetica"/>
              </a:defRPr>
            </a:lvl1pPr>
          </a:lstStyle>
          <a:p>
            <a:pPr>
              <a:lnSpc>
                <a:spcPts val="2000"/>
              </a:lnSpc>
              <a:tabLst>
                <a:tab pos="404813" algn="l"/>
              </a:tabLst>
              <a:defRPr sz="1400" b="1">
                <a:solidFill>
                  <a:schemeClr val="accent2"/>
                </a:solidFill>
                <a:latin typeface="Poppins SemiBold"/>
                <a:ea typeface="Poppins SemiBold"/>
                <a:cs typeface="Poppins SemiBold"/>
                <a:sym typeface="Poppins SemiBold"/>
              </a:defRPr>
            </a:pPr>
            <a:r>
              <a:rPr lang="en-US" sz="1600" dirty="0">
                <a:solidFill>
                  <a:srgbClr val="005A7D"/>
                </a:solidFill>
                <a:latin typeface="Poppins SemiBold"/>
                <a:cs typeface="Poppins SemiBold"/>
              </a:rPr>
              <a:t>01.	</a:t>
            </a:r>
            <a:r>
              <a:rPr lang="en-US" sz="1600" dirty="0">
                <a:solidFill>
                  <a:srgbClr val="005A7D"/>
                </a:solidFill>
              </a:rPr>
              <a:t>Missouri Target Date Funds</a:t>
            </a:r>
          </a:p>
        </p:txBody>
      </p:sp>
      <p:sp>
        <p:nvSpPr>
          <p:cNvPr id="2" name="TextBox 1">
            <a:extLst>
              <a:ext uri="{FF2B5EF4-FFF2-40B4-BE49-F238E27FC236}">
                <a16:creationId xmlns:a16="http://schemas.microsoft.com/office/drawing/2014/main" id="{61E17AC8-7FA4-809A-C53A-93A9124204F4}"/>
              </a:ext>
            </a:extLst>
          </p:cNvPr>
          <p:cNvSpPr txBox="1"/>
          <p:nvPr/>
        </p:nvSpPr>
        <p:spPr>
          <a:xfrm>
            <a:off x="1057828" y="1794664"/>
            <a:ext cx="6577194" cy="8848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13 target date funds</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Each fund contains a mix of stocks, bonds, and other investments</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Funds automatically rebalance over time</a:t>
            </a:r>
          </a:p>
        </p:txBody>
      </p:sp>
      <p:sp>
        <p:nvSpPr>
          <p:cNvPr id="77" name="Rectangle: Rounded Corners 1">
            <a:extLst>
              <a:ext uri="{FF2B5EF4-FFF2-40B4-BE49-F238E27FC236}">
                <a16:creationId xmlns:a16="http://schemas.microsoft.com/office/drawing/2014/main" id="{8283A581-64C1-46E0-003C-BF2CD4AB6AC8}"/>
              </a:ext>
              <a:ext uri="{C183D7F6-B498-43B3-948B-1728B52AA6E4}">
                <adec:decorative xmlns:adec="http://schemas.microsoft.com/office/drawing/2017/decorative" val="1"/>
              </a:ext>
            </a:extLst>
          </p:cNvPr>
          <p:cNvSpPr/>
          <p:nvPr/>
        </p:nvSpPr>
        <p:spPr>
          <a:xfrm>
            <a:off x="902282" y="2779136"/>
            <a:ext cx="5062328" cy="422478"/>
          </a:xfrm>
          <a:prstGeom prst="roundRect">
            <a:avLst>
              <a:gd name="adj" fmla="val 4126"/>
            </a:avLst>
          </a:prstGeom>
          <a:ln w="19050">
            <a:solidFill>
              <a:srgbClr val="005A7D"/>
            </a:solidFill>
            <a:miter/>
          </a:ln>
          <a:effectLst>
            <a:outerShdw blurRad="419100" dist="292100" dir="2700000" rotWithShape="0">
              <a:srgbClr val="000000">
                <a:alpha val="41000"/>
              </a:srgbClr>
            </a:outerShdw>
          </a:effectLst>
        </p:spPr>
        <p:txBody>
          <a:bodyPr lIns="45719" rIns="45719" anchor="ctr"/>
          <a:lstStyle/>
          <a:p>
            <a:pPr algn="ctr">
              <a:defRPr>
                <a:solidFill>
                  <a:srgbClr val="FFFFFF"/>
                </a:solidFill>
              </a:defRPr>
            </a:pPr>
            <a:endParaRPr dirty="0"/>
          </a:p>
        </p:txBody>
      </p:sp>
      <p:sp>
        <p:nvSpPr>
          <p:cNvPr id="78" name="TextBox 3">
            <a:extLst>
              <a:ext uri="{FF2B5EF4-FFF2-40B4-BE49-F238E27FC236}">
                <a16:creationId xmlns:a16="http://schemas.microsoft.com/office/drawing/2014/main" id="{AFCC55AD-FD98-C7E2-7082-7C6AE4BC646C}"/>
              </a:ext>
            </a:extLst>
          </p:cNvPr>
          <p:cNvSpPr txBox="1"/>
          <p:nvPr/>
        </p:nvSpPr>
        <p:spPr>
          <a:xfrm>
            <a:off x="1036562" y="2851688"/>
            <a:ext cx="5032743" cy="5986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b="1">
                <a:solidFill>
                  <a:srgbClr val="FFFFFF"/>
                </a:solidFill>
                <a:latin typeface="+mj-lt"/>
                <a:ea typeface="+mj-ea"/>
                <a:cs typeface="+mj-cs"/>
                <a:sym typeface="Helvetica"/>
              </a:defRPr>
            </a:lvl1pPr>
          </a:lstStyle>
          <a:p>
            <a:pPr>
              <a:lnSpc>
                <a:spcPts val="2000"/>
              </a:lnSpc>
              <a:tabLst>
                <a:tab pos="404813" algn="l"/>
              </a:tabLst>
              <a:defRPr sz="1400" b="1">
                <a:solidFill>
                  <a:schemeClr val="accent2"/>
                </a:solidFill>
                <a:latin typeface="Poppins SemiBold"/>
                <a:ea typeface="Poppins SemiBold"/>
                <a:cs typeface="Poppins SemiBold"/>
                <a:sym typeface="Poppins SemiBold"/>
              </a:defRPr>
            </a:pPr>
            <a:r>
              <a:rPr lang="en-US" sz="1600" dirty="0">
                <a:solidFill>
                  <a:srgbClr val="005A7D"/>
                </a:solidFill>
              </a:rPr>
              <a:t>02.	Missouri Stable Income Fund</a:t>
            </a:r>
          </a:p>
          <a:p>
            <a:pPr>
              <a:lnSpc>
                <a:spcPts val="2000"/>
              </a:lnSpc>
              <a:tabLst>
                <a:tab pos="339725" algn="l"/>
              </a:tabLst>
              <a:defRPr sz="1400" b="1">
                <a:solidFill>
                  <a:schemeClr val="accent2"/>
                </a:solidFill>
                <a:latin typeface="Poppins SemiBold"/>
                <a:ea typeface="Poppins SemiBold"/>
                <a:cs typeface="Poppins SemiBold"/>
                <a:sym typeface="Poppins SemiBold"/>
              </a:defRPr>
            </a:pPr>
            <a:endParaRPr lang="en-US" sz="1600" dirty="0">
              <a:solidFill>
                <a:srgbClr val="005A7D"/>
              </a:solidFill>
            </a:endParaRPr>
          </a:p>
        </p:txBody>
      </p:sp>
      <p:sp>
        <p:nvSpPr>
          <p:cNvPr id="3" name="TextBox 2">
            <a:extLst>
              <a:ext uri="{FF2B5EF4-FFF2-40B4-BE49-F238E27FC236}">
                <a16:creationId xmlns:a16="http://schemas.microsoft.com/office/drawing/2014/main" id="{DE93A57B-657D-7229-D82D-0A8D291DFAA3}"/>
              </a:ext>
            </a:extLst>
          </p:cNvPr>
          <p:cNvSpPr txBox="1"/>
          <p:nvPr/>
        </p:nvSpPr>
        <p:spPr>
          <a:xfrm>
            <a:off x="1036156" y="3271796"/>
            <a:ext cx="6919124" cy="11490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A fixed-income, lower interest rate investment option </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Seeks to protect your principal balance </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Potential for steady growth over time without daily market fluctuations </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Rate resets quarterly</a:t>
            </a:r>
          </a:p>
        </p:txBody>
      </p:sp>
      <p:sp>
        <p:nvSpPr>
          <p:cNvPr id="80" name="TextBox 3">
            <a:extLst>
              <a:ext uri="{FF2B5EF4-FFF2-40B4-BE49-F238E27FC236}">
                <a16:creationId xmlns:a16="http://schemas.microsoft.com/office/drawing/2014/main" id="{5FB310D3-D74C-6D6A-C9D5-A82A0D26EF7F}"/>
              </a:ext>
            </a:extLst>
          </p:cNvPr>
          <p:cNvSpPr txBox="1"/>
          <p:nvPr/>
        </p:nvSpPr>
        <p:spPr>
          <a:xfrm>
            <a:off x="1059401" y="4557450"/>
            <a:ext cx="5032743" cy="342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b="1">
                <a:solidFill>
                  <a:srgbClr val="FFFFFF"/>
                </a:solidFill>
                <a:latin typeface="+mj-lt"/>
                <a:ea typeface="+mj-ea"/>
                <a:cs typeface="+mj-cs"/>
                <a:sym typeface="Helvetica"/>
              </a:defRPr>
            </a:lvl1pPr>
          </a:lstStyle>
          <a:p>
            <a:pPr>
              <a:lnSpc>
                <a:spcPts val="2000"/>
              </a:lnSpc>
              <a:tabLst>
                <a:tab pos="404813" algn="l"/>
              </a:tabLst>
              <a:defRPr sz="1400" b="1">
                <a:solidFill>
                  <a:schemeClr val="accent2"/>
                </a:solidFill>
                <a:latin typeface="Poppins SemiBold"/>
                <a:ea typeface="Poppins SemiBold"/>
                <a:cs typeface="Poppins SemiBold"/>
                <a:sym typeface="Poppins SemiBold"/>
              </a:defRPr>
            </a:pPr>
            <a:r>
              <a:rPr lang="en-US" sz="1600" dirty="0">
                <a:solidFill>
                  <a:srgbClr val="005A7D"/>
                </a:solidFill>
              </a:rPr>
              <a:t>03.	</a:t>
            </a:r>
            <a:r>
              <a:rPr lang="en-US" sz="1600" dirty="0">
                <a:solidFill>
                  <a:srgbClr val="005A7D"/>
                </a:solidFill>
                <a:latin typeface="Poppins SemiBold"/>
                <a:cs typeface="Poppins SemiBold"/>
              </a:rPr>
              <a:t>Self-Directed Brokerage Account</a:t>
            </a:r>
          </a:p>
        </p:txBody>
      </p:sp>
      <p:pic>
        <p:nvPicPr>
          <p:cNvPr id="16" name="Picture 15">
            <a:extLst>
              <a:ext uri="{FF2B5EF4-FFF2-40B4-BE49-F238E27FC236}">
                <a16:creationId xmlns:a16="http://schemas.microsoft.com/office/drawing/2014/main" id="{8D037F11-8834-6A2E-9BDD-59399C7686C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643" y="6245982"/>
            <a:ext cx="1167371" cy="412860"/>
          </a:xfrm>
          <a:prstGeom prst="rect">
            <a:avLst/>
          </a:prstGeom>
        </p:spPr>
      </p:pic>
      <p:sp>
        <p:nvSpPr>
          <p:cNvPr id="4" name="TextBox 3">
            <a:extLst>
              <a:ext uri="{FF2B5EF4-FFF2-40B4-BE49-F238E27FC236}">
                <a16:creationId xmlns:a16="http://schemas.microsoft.com/office/drawing/2014/main" id="{D1B6F786-CC0C-FFBA-B7A0-8C0B186698FF}"/>
              </a:ext>
            </a:extLst>
          </p:cNvPr>
          <p:cNvSpPr txBox="1"/>
          <p:nvPr/>
        </p:nvSpPr>
        <p:spPr>
          <a:xfrm>
            <a:off x="1080667" y="4977869"/>
            <a:ext cx="6144886" cy="13490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For hands-on-investors</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Ability to build your own investment portfolio</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Access to most individual stocks and bonds, and more than 13,000 mutual funds</a:t>
            </a:r>
          </a:p>
          <a:p>
            <a:pPr marL="171450" indent="-171450">
              <a:spcAft>
                <a:spcPts val="500"/>
              </a:spcAft>
              <a:buFont typeface="Arial" panose="020B0604020202020204" pitchFamily="34" charset="0"/>
              <a:buChar char="•"/>
            </a:pPr>
            <a:r>
              <a:rPr lang="en-US" sz="1300" dirty="0">
                <a:solidFill>
                  <a:schemeClr val="tx1"/>
                </a:solidFill>
                <a:latin typeface="Poppins" panose="00000500000000000000" pitchFamily="2" charset="0"/>
                <a:ea typeface="+mj-ea"/>
                <a:cs typeface="Poppins" panose="00000500000000000000" pitchFamily="2" charset="0"/>
                <a:sym typeface="Helvetica"/>
              </a:rPr>
              <a:t>Charles Schwab</a:t>
            </a:r>
            <a:endParaRPr lang="en-US" sz="1300" i="1" dirty="0">
              <a:solidFill>
                <a:schemeClr val="tx1"/>
              </a:solidFill>
              <a:latin typeface="Poppins" panose="00000500000000000000" pitchFamily="2" charset="0"/>
              <a:ea typeface="+mj-ea"/>
              <a:cs typeface="Poppins" panose="00000500000000000000" pitchFamily="2" charset="0"/>
              <a:sym typeface="Helvetica"/>
            </a:endParaRPr>
          </a:p>
        </p:txBody>
      </p:sp>
      <p:sp>
        <p:nvSpPr>
          <p:cNvPr id="6" name="Rectangle: Rounded Corners 1">
            <a:extLst>
              <a:ext uri="{FF2B5EF4-FFF2-40B4-BE49-F238E27FC236}">
                <a16:creationId xmlns:a16="http://schemas.microsoft.com/office/drawing/2014/main" id="{20F4DD91-EAD5-6CBC-1B1C-0B07FC4FA047}"/>
              </a:ext>
              <a:ext uri="{C183D7F6-B498-43B3-948B-1728B52AA6E4}">
                <adec:decorative xmlns:adec="http://schemas.microsoft.com/office/drawing/2017/decorative" val="1"/>
              </a:ext>
            </a:extLst>
          </p:cNvPr>
          <p:cNvSpPr/>
          <p:nvPr/>
        </p:nvSpPr>
        <p:spPr>
          <a:xfrm>
            <a:off x="902282" y="4498112"/>
            <a:ext cx="5062328" cy="422478"/>
          </a:xfrm>
          <a:prstGeom prst="roundRect">
            <a:avLst>
              <a:gd name="adj" fmla="val 4126"/>
            </a:avLst>
          </a:prstGeom>
          <a:ln w="19050">
            <a:solidFill>
              <a:srgbClr val="005A7D"/>
            </a:solidFill>
            <a:miter/>
          </a:ln>
          <a:effectLst>
            <a:outerShdw blurRad="419100" dist="292100" dir="2700000" rotWithShape="0">
              <a:srgbClr val="000000">
                <a:alpha val="41000"/>
              </a:srgbClr>
            </a:outerShdw>
          </a:effectLst>
        </p:spPr>
        <p:txBody>
          <a:bodyPr lIns="45719" rIns="45719" anchor="ctr"/>
          <a:lstStyle/>
          <a:p>
            <a:pPr algn="ctr">
              <a:defRPr>
                <a:solidFill>
                  <a:srgbClr val="FFFFFF"/>
                </a:solidFill>
              </a:defRPr>
            </a:pPr>
            <a:endParaRPr dirty="0"/>
          </a:p>
        </p:txBody>
      </p:sp>
      <p:pic>
        <p:nvPicPr>
          <p:cNvPr id="12" name="Picture 11">
            <a:extLst>
              <a:ext uri="{FF2B5EF4-FFF2-40B4-BE49-F238E27FC236}">
                <a16:creationId xmlns:a16="http://schemas.microsoft.com/office/drawing/2014/main" id="{BCC1579E-E167-BA8C-73E8-059BE459D31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635867" y="468455"/>
            <a:ext cx="3744441" cy="5848319"/>
          </a:xfrm>
          <a:prstGeom prst="rect">
            <a:avLst/>
          </a:prstGeom>
        </p:spPr>
      </p:pic>
    </p:spTree>
    <p:extLst>
      <p:ext uri="{BB962C8B-B14F-4D97-AF65-F5344CB8AC3E}">
        <p14:creationId xmlns:p14="http://schemas.microsoft.com/office/powerpoint/2010/main" val="108862418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A52B"/>
      </a:accent1>
      <a:accent2>
        <a:srgbClr val="28416A"/>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A52B"/>
      </a:accent1>
      <a:accent2>
        <a:srgbClr val="28416A"/>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14092</TotalTime>
  <Words>2267</Words>
  <Application>Microsoft Office PowerPoint</Application>
  <PresentationFormat>Widescreen</PresentationFormat>
  <Paragraphs>279</Paragraphs>
  <Slides>16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Open Sans</vt:lpstr>
      <vt:lpstr>Duplicate Slab</vt:lpstr>
      <vt:lpstr>Poppins Medium</vt:lpstr>
      <vt:lpstr>Calibri Light</vt:lpstr>
      <vt:lpstr>Poppins</vt:lpstr>
      <vt:lpstr>Poppins SemiBold</vt:lpstr>
      <vt:lpstr>Dreaming Outloud Script Pro</vt:lpstr>
      <vt:lpstr>Office Theme</vt:lpstr>
      <vt:lpstr>While you wait, please  help out MO Deferred Comp by answering this short  3-minute investment education survey. </vt:lpstr>
      <vt:lpstr>The Essentials</vt:lpstr>
      <vt:lpstr>Your State Retirement Benefits</vt:lpstr>
      <vt:lpstr>MO Deferred Comp Basics</vt:lpstr>
      <vt:lpstr>Get matched, starting today!</vt:lpstr>
      <vt:lpstr>Pre-Tax vs. After-Tax (Roth)</vt:lpstr>
      <vt:lpstr>Max-out your retirement savings.</vt:lpstr>
      <vt:lpstr>A rollover allows you to move retirement funds from one retirement account to another, as you change jobs, without incurring tax consequences. </vt:lpstr>
      <vt:lpstr>Investment Options</vt:lpstr>
      <vt:lpstr>Bringing it all together.</vt:lpstr>
      <vt:lpstr>Let’s run some examples.</vt:lpstr>
      <vt:lpstr>Let’s run some examples.</vt:lpstr>
      <vt:lpstr>The 2026 Saver's Credit</vt:lpstr>
      <vt:lpstr>6 Things to Do Immediately!</vt:lpstr>
      <vt:lpstr>Contact the  MO Deferred Comp Plan</vt:lpstr>
      <vt:lpstr>Find your local Financial Education Professional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Rowden</dc:creator>
  <cp:lastModifiedBy>Grohs, Lauren</cp:lastModifiedBy>
  <cp:revision>363</cp:revision>
  <cp:lastPrinted>2025-02-05T16:20:47Z</cp:lastPrinted>
  <dcterms:modified xsi:type="dcterms:W3CDTF">2026-02-26T19:54:04Z</dcterms:modified>
</cp:coreProperties>
</file>