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1" r:id="rId7"/>
    <p:sldId id="262" r:id="rId8"/>
    <p:sldId id="263" r:id="rId9"/>
    <p:sldId id="265" r:id="rId10"/>
    <p:sldId id="264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charset="0"/>
      <p:regular r:id="rId23"/>
    </p:embeddedFont>
    <p:embeddedFont>
      <p:font typeface="Roboto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D8A7A-4DF3-4CEB-A338-A3D329A311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41F6C-C804-4D21-9C6F-17F1B00343B4}">
      <dgm:prSet phldrT="[Text]"/>
      <dgm:spPr/>
      <dgm:t>
        <a:bodyPr/>
        <a:lstStyle/>
        <a:p>
          <a:r>
            <a:rPr lang="en-US" b="1" dirty="0"/>
            <a:t>Dependent Care FSA</a:t>
          </a:r>
        </a:p>
      </dgm:t>
    </dgm:pt>
    <dgm:pt modelId="{A6107967-422C-4852-9434-B1FE2611F3B7}" type="parTrans" cxnId="{269016F2-FD32-49E5-823B-11A6D583B1F4}">
      <dgm:prSet/>
      <dgm:spPr/>
      <dgm:t>
        <a:bodyPr/>
        <a:lstStyle/>
        <a:p>
          <a:endParaRPr lang="en-US"/>
        </a:p>
      </dgm:t>
    </dgm:pt>
    <dgm:pt modelId="{E5289C1B-FBE0-4BC1-8923-D068BE63E5B5}" type="sibTrans" cxnId="{269016F2-FD32-49E5-823B-11A6D583B1F4}">
      <dgm:prSet/>
      <dgm:spPr/>
      <dgm:t>
        <a:bodyPr/>
        <a:lstStyle/>
        <a:p>
          <a:endParaRPr lang="en-US"/>
        </a:p>
      </dgm:t>
    </dgm:pt>
    <dgm:pt modelId="{AFD470B3-D66F-4FFC-B623-01C28B63AF4D}">
      <dgm:prSet phldrT="[Text]"/>
      <dgm:spPr/>
      <dgm:t>
        <a:bodyPr/>
        <a:lstStyle/>
        <a:p>
          <a:r>
            <a:rPr lang="en-US" dirty="0"/>
            <a:t>Babysitting while you work</a:t>
          </a:r>
        </a:p>
      </dgm:t>
    </dgm:pt>
    <dgm:pt modelId="{694232A3-5B98-4A71-9540-2405FFF875C4}" type="parTrans" cxnId="{40DF226D-756F-49F2-B750-5BEB9E965861}">
      <dgm:prSet/>
      <dgm:spPr/>
      <dgm:t>
        <a:bodyPr/>
        <a:lstStyle/>
        <a:p>
          <a:endParaRPr lang="en-US"/>
        </a:p>
      </dgm:t>
    </dgm:pt>
    <dgm:pt modelId="{7781C59B-EAA1-4A6D-829A-9EE206C7CC19}" type="sibTrans" cxnId="{40DF226D-756F-49F2-B750-5BEB9E965861}">
      <dgm:prSet/>
      <dgm:spPr/>
      <dgm:t>
        <a:bodyPr/>
        <a:lstStyle/>
        <a:p>
          <a:endParaRPr lang="en-US"/>
        </a:p>
      </dgm:t>
    </dgm:pt>
    <dgm:pt modelId="{3ACF58D3-CB60-42F7-BA1F-444C242DD8CF}">
      <dgm:prSet phldrT="[Text]"/>
      <dgm:spPr/>
      <dgm:t>
        <a:bodyPr/>
        <a:lstStyle/>
        <a:p>
          <a:r>
            <a:rPr lang="en-US" dirty="0"/>
            <a:t>Preschool or nursery school for young children</a:t>
          </a:r>
        </a:p>
      </dgm:t>
    </dgm:pt>
    <dgm:pt modelId="{9941D0F6-C3C3-4B89-9504-9ABBBC40A79D}" type="parTrans" cxnId="{FD9D7732-5F8E-4D10-A9DB-3875906EE380}">
      <dgm:prSet/>
      <dgm:spPr/>
      <dgm:t>
        <a:bodyPr/>
        <a:lstStyle/>
        <a:p>
          <a:endParaRPr lang="en-US"/>
        </a:p>
      </dgm:t>
    </dgm:pt>
    <dgm:pt modelId="{71805914-41E4-4C92-9073-C856BC3D92D2}" type="sibTrans" cxnId="{FD9D7732-5F8E-4D10-A9DB-3875906EE380}">
      <dgm:prSet/>
      <dgm:spPr/>
      <dgm:t>
        <a:bodyPr/>
        <a:lstStyle/>
        <a:p>
          <a:endParaRPr lang="en-US"/>
        </a:p>
      </dgm:t>
    </dgm:pt>
    <dgm:pt modelId="{6A1E88F7-1393-4984-954A-DDB8E9D0383A}">
      <dgm:prSet phldrT="[Text]"/>
      <dgm:spPr/>
      <dgm:t>
        <a:bodyPr/>
        <a:lstStyle/>
        <a:p>
          <a:r>
            <a:rPr lang="en-US" dirty="0"/>
            <a:t>Before school or after school care</a:t>
          </a:r>
        </a:p>
      </dgm:t>
    </dgm:pt>
    <dgm:pt modelId="{BA8FD207-4F93-4FAB-A299-723BC5FDE640}" type="parTrans" cxnId="{8BC44AC5-5961-4A6F-B5DC-516CBC95CD4C}">
      <dgm:prSet/>
      <dgm:spPr/>
      <dgm:t>
        <a:bodyPr/>
        <a:lstStyle/>
        <a:p>
          <a:endParaRPr lang="en-US"/>
        </a:p>
      </dgm:t>
    </dgm:pt>
    <dgm:pt modelId="{50F85293-ADC7-4D0F-9A12-510AD7751EE3}" type="sibTrans" cxnId="{8BC44AC5-5961-4A6F-B5DC-516CBC95CD4C}">
      <dgm:prSet/>
      <dgm:spPr/>
      <dgm:t>
        <a:bodyPr/>
        <a:lstStyle/>
        <a:p>
          <a:endParaRPr lang="en-US"/>
        </a:p>
      </dgm:t>
    </dgm:pt>
    <dgm:pt modelId="{86C5E1AF-6BFA-4230-8B30-4B025D4A8E06}">
      <dgm:prSet/>
      <dgm:spPr/>
      <dgm:t>
        <a:bodyPr/>
        <a:lstStyle/>
        <a:p>
          <a:r>
            <a:rPr lang="en-US" dirty="0"/>
            <a:t>Day camps</a:t>
          </a:r>
        </a:p>
      </dgm:t>
    </dgm:pt>
    <dgm:pt modelId="{E58381F1-B37E-4600-99AA-C90598B63288}" type="parTrans" cxnId="{BA3BCB13-D09D-4463-9BA3-F02045CB82ED}">
      <dgm:prSet/>
      <dgm:spPr/>
      <dgm:t>
        <a:bodyPr/>
        <a:lstStyle/>
        <a:p>
          <a:endParaRPr lang="en-US"/>
        </a:p>
      </dgm:t>
    </dgm:pt>
    <dgm:pt modelId="{217CB345-5022-44DA-8A87-84BAF2737253}" type="sibTrans" cxnId="{BA3BCB13-D09D-4463-9BA3-F02045CB82ED}">
      <dgm:prSet/>
      <dgm:spPr/>
      <dgm:t>
        <a:bodyPr/>
        <a:lstStyle/>
        <a:p>
          <a:endParaRPr lang="en-US"/>
        </a:p>
      </dgm:t>
    </dgm:pt>
    <dgm:pt modelId="{E6207BF7-A8DC-4F21-8F87-F1FFDE234729}">
      <dgm:prSet/>
      <dgm:spPr/>
      <dgm:t>
        <a:bodyPr/>
        <a:lstStyle/>
        <a:p>
          <a:r>
            <a:rPr lang="en-US" dirty="0"/>
            <a:t>For children  under age 13</a:t>
          </a:r>
        </a:p>
      </dgm:t>
    </dgm:pt>
    <dgm:pt modelId="{BC7CB77D-E3B8-467C-846F-0FAC71B26452}" type="parTrans" cxnId="{92E336EB-2512-4553-9B02-31AF1FD89AD0}">
      <dgm:prSet/>
      <dgm:spPr/>
      <dgm:t>
        <a:bodyPr/>
        <a:lstStyle/>
        <a:p>
          <a:endParaRPr lang="en-US"/>
        </a:p>
      </dgm:t>
    </dgm:pt>
    <dgm:pt modelId="{2CAEAF6E-693B-4087-9797-0E30794728ED}" type="sibTrans" cxnId="{92E336EB-2512-4553-9B02-31AF1FD89AD0}">
      <dgm:prSet/>
      <dgm:spPr/>
      <dgm:t>
        <a:bodyPr/>
        <a:lstStyle/>
        <a:p>
          <a:endParaRPr lang="en-US"/>
        </a:p>
      </dgm:t>
    </dgm:pt>
    <dgm:pt modelId="{C91FA4A9-F4BA-434E-9BE6-A41EC438929B}">
      <dgm:prSet/>
      <dgm:spPr/>
      <dgm:t>
        <a:bodyPr/>
        <a:lstStyle/>
        <a:p>
          <a:r>
            <a:rPr lang="en-US" dirty="0"/>
            <a:t>For child age 13+ or adult if not capable of self-care</a:t>
          </a:r>
        </a:p>
      </dgm:t>
    </dgm:pt>
    <dgm:pt modelId="{1337DB04-36F0-4822-983D-D969C157D846}" type="parTrans" cxnId="{7FCCAC3D-5388-49C7-AF57-86A0EE54BC3D}">
      <dgm:prSet/>
      <dgm:spPr/>
      <dgm:t>
        <a:bodyPr/>
        <a:lstStyle/>
        <a:p>
          <a:endParaRPr lang="en-US"/>
        </a:p>
      </dgm:t>
    </dgm:pt>
    <dgm:pt modelId="{6419E6D3-D293-4165-8312-30FCEB13EA42}" type="sibTrans" cxnId="{7FCCAC3D-5388-49C7-AF57-86A0EE54BC3D}">
      <dgm:prSet/>
      <dgm:spPr/>
      <dgm:t>
        <a:bodyPr/>
        <a:lstStyle/>
        <a:p>
          <a:endParaRPr lang="en-US"/>
        </a:p>
      </dgm:t>
    </dgm:pt>
    <dgm:pt modelId="{A5B8F292-82BB-40A5-9EE9-4E156C88EC73}" type="pres">
      <dgm:prSet presAssocID="{C40D8A7A-4DF3-4CEB-A338-A3D329A311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84DCC1-498A-427D-8E42-E55792820463}" type="pres">
      <dgm:prSet presAssocID="{0E141F6C-C804-4D21-9C6F-17F1B00343B4}" presName="centerShape" presStyleLbl="node0" presStyleIdx="0" presStyleCnt="1" custLinFactNeighborX="-713" custLinFactNeighborY="620"/>
      <dgm:spPr/>
    </dgm:pt>
    <dgm:pt modelId="{E99E81A8-A6AC-48E2-B190-4EF95EF4B718}" type="pres">
      <dgm:prSet presAssocID="{694232A3-5B98-4A71-9540-2405FFF875C4}" presName="parTrans" presStyleLbl="bgSibTrans2D1" presStyleIdx="0" presStyleCnt="6"/>
      <dgm:spPr/>
    </dgm:pt>
    <dgm:pt modelId="{EBB4DDC6-19EA-4D3E-802E-FC86503507B3}" type="pres">
      <dgm:prSet presAssocID="{AFD470B3-D66F-4FFC-B623-01C28B63AF4D}" presName="node" presStyleLbl="node1" presStyleIdx="0" presStyleCnt="6">
        <dgm:presLayoutVars>
          <dgm:bulletEnabled val="1"/>
        </dgm:presLayoutVars>
      </dgm:prSet>
      <dgm:spPr/>
    </dgm:pt>
    <dgm:pt modelId="{60C3F6E2-DB1B-4D4C-8AC5-D6BCA2552F54}" type="pres">
      <dgm:prSet presAssocID="{9941D0F6-C3C3-4B89-9504-9ABBBC40A79D}" presName="parTrans" presStyleLbl="bgSibTrans2D1" presStyleIdx="1" presStyleCnt="6"/>
      <dgm:spPr/>
    </dgm:pt>
    <dgm:pt modelId="{E5F25072-5B40-4A49-A004-346AEBC5BFEF}" type="pres">
      <dgm:prSet presAssocID="{3ACF58D3-CB60-42F7-BA1F-444C242DD8CF}" presName="node" presStyleLbl="node1" presStyleIdx="1" presStyleCnt="6" custRadScaleRad="102845" custRadScaleInc="-356">
        <dgm:presLayoutVars>
          <dgm:bulletEnabled val="1"/>
        </dgm:presLayoutVars>
      </dgm:prSet>
      <dgm:spPr/>
    </dgm:pt>
    <dgm:pt modelId="{A8C1422F-1671-4DAE-B0B1-A45C23673867}" type="pres">
      <dgm:prSet presAssocID="{BA8FD207-4F93-4FAB-A299-723BC5FDE640}" presName="parTrans" presStyleLbl="bgSibTrans2D1" presStyleIdx="2" presStyleCnt="6"/>
      <dgm:spPr/>
    </dgm:pt>
    <dgm:pt modelId="{F74B02F1-71A1-4980-BB02-531247EB5E68}" type="pres">
      <dgm:prSet presAssocID="{6A1E88F7-1393-4984-954A-DDB8E9D0383A}" presName="node" presStyleLbl="node1" presStyleIdx="2" presStyleCnt="6">
        <dgm:presLayoutVars>
          <dgm:bulletEnabled val="1"/>
        </dgm:presLayoutVars>
      </dgm:prSet>
      <dgm:spPr/>
    </dgm:pt>
    <dgm:pt modelId="{B7224F02-4563-499A-8F3E-D24511B05A66}" type="pres">
      <dgm:prSet presAssocID="{E58381F1-B37E-4600-99AA-C90598B63288}" presName="parTrans" presStyleLbl="bgSibTrans2D1" presStyleIdx="3" presStyleCnt="6"/>
      <dgm:spPr/>
    </dgm:pt>
    <dgm:pt modelId="{55555481-A72E-4254-908F-D18BD040E703}" type="pres">
      <dgm:prSet presAssocID="{86C5E1AF-6BFA-4230-8B30-4B025D4A8E06}" presName="node" presStyleLbl="node1" presStyleIdx="3" presStyleCnt="6">
        <dgm:presLayoutVars>
          <dgm:bulletEnabled val="1"/>
        </dgm:presLayoutVars>
      </dgm:prSet>
      <dgm:spPr/>
    </dgm:pt>
    <dgm:pt modelId="{7C143499-2855-41B0-A7D4-DDE5D444FCDE}" type="pres">
      <dgm:prSet presAssocID="{BC7CB77D-E3B8-467C-846F-0FAC71B26452}" presName="parTrans" presStyleLbl="bgSibTrans2D1" presStyleIdx="4" presStyleCnt="6"/>
      <dgm:spPr/>
    </dgm:pt>
    <dgm:pt modelId="{8C934D33-5EE8-4539-AC76-3CD12E96BB81}" type="pres">
      <dgm:prSet presAssocID="{E6207BF7-A8DC-4F21-8F87-F1FFDE234729}" presName="node" presStyleLbl="node1" presStyleIdx="4" presStyleCnt="6">
        <dgm:presLayoutVars>
          <dgm:bulletEnabled val="1"/>
        </dgm:presLayoutVars>
      </dgm:prSet>
      <dgm:spPr/>
    </dgm:pt>
    <dgm:pt modelId="{F5DDE82B-7524-460A-B5D4-1F5584B02D02}" type="pres">
      <dgm:prSet presAssocID="{1337DB04-36F0-4822-983D-D969C157D846}" presName="parTrans" presStyleLbl="bgSibTrans2D1" presStyleIdx="5" presStyleCnt="6"/>
      <dgm:spPr/>
    </dgm:pt>
    <dgm:pt modelId="{8D5ABEB3-D6AD-490C-8A23-2A87AE71BF7B}" type="pres">
      <dgm:prSet presAssocID="{C91FA4A9-F4BA-434E-9BE6-A41EC438929B}" presName="node" presStyleLbl="node1" presStyleIdx="5" presStyleCnt="6">
        <dgm:presLayoutVars>
          <dgm:bulletEnabled val="1"/>
        </dgm:presLayoutVars>
      </dgm:prSet>
      <dgm:spPr/>
    </dgm:pt>
  </dgm:ptLst>
  <dgm:cxnLst>
    <dgm:cxn modelId="{AED27800-3F14-4A4C-931F-E0FDE5381436}" type="presOf" srcId="{6A1E88F7-1393-4984-954A-DDB8E9D0383A}" destId="{F74B02F1-71A1-4980-BB02-531247EB5E68}" srcOrd="0" destOrd="0" presId="urn:microsoft.com/office/officeart/2005/8/layout/radial4"/>
    <dgm:cxn modelId="{D806BC07-5BDE-4F8A-A22E-B83A6931DFE7}" type="presOf" srcId="{E6207BF7-A8DC-4F21-8F87-F1FFDE234729}" destId="{8C934D33-5EE8-4539-AC76-3CD12E96BB81}" srcOrd="0" destOrd="0" presId="urn:microsoft.com/office/officeart/2005/8/layout/radial4"/>
    <dgm:cxn modelId="{3C29D407-578B-4BBD-BFFA-C6527E58330A}" type="presOf" srcId="{C40D8A7A-4DF3-4CEB-A338-A3D329A31164}" destId="{A5B8F292-82BB-40A5-9EE9-4E156C88EC73}" srcOrd="0" destOrd="0" presId="urn:microsoft.com/office/officeart/2005/8/layout/radial4"/>
    <dgm:cxn modelId="{FEDB630D-AA79-4AD8-A2BD-E499692C2DC8}" type="presOf" srcId="{694232A3-5B98-4A71-9540-2405FFF875C4}" destId="{E99E81A8-A6AC-48E2-B190-4EF95EF4B718}" srcOrd="0" destOrd="0" presId="urn:microsoft.com/office/officeart/2005/8/layout/radial4"/>
    <dgm:cxn modelId="{BA3BCB13-D09D-4463-9BA3-F02045CB82ED}" srcId="{0E141F6C-C804-4D21-9C6F-17F1B00343B4}" destId="{86C5E1AF-6BFA-4230-8B30-4B025D4A8E06}" srcOrd="3" destOrd="0" parTransId="{E58381F1-B37E-4600-99AA-C90598B63288}" sibTransId="{217CB345-5022-44DA-8A87-84BAF2737253}"/>
    <dgm:cxn modelId="{FD9D7732-5F8E-4D10-A9DB-3875906EE380}" srcId="{0E141F6C-C804-4D21-9C6F-17F1B00343B4}" destId="{3ACF58D3-CB60-42F7-BA1F-444C242DD8CF}" srcOrd="1" destOrd="0" parTransId="{9941D0F6-C3C3-4B89-9504-9ABBBC40A79D}" sibTransId="{71805914-41E4-4C92-9073-C856BC3D92D2}"/>
    <dgm:cxn modelId="{7FCCAC3D-5388-49C7-AF57-86A0EE54BC3D}" srcId="{0E141F6C-C804-4D21-9C6F-17F1B00343B4}" destId="{C91FA4A9-F4BA-434E-9BE6-A41EC438929B}" srcOrd="5" destOrd="0" parTransId="{1337DB04-36F0-4822-983D-D969C157D846}" sibTransId="{6419E6D3-D293-4165-8312-30FCEB13EA42}"/>
    <dgm:cxn modelId="{B373695C-E6D7-4C14-AAB2-12F332C1B282}" type="presOf" srcId="{9941D0F6-C3C3-4B89-9504-9ABBBC40A79D}" destId="{60C3F6E2-DB1B-4D4C-8AC5-D6BCA2552F54}" srcOrd="0" destOrd="0" presId="urn:microsoft.com/office/officeart/2005/8/layout/radial4"/>
    <dgm:cxn modelId="{920DFE45-9E24-472B-B7F1-37A7CD1F643C}" type="presOf" srcId="{3ACF58D3-CB60-42F7-BA1F-444C242DD8CF}" destId="{E5F25072-5B40-4A49-A004-346AEBC5BFEF}" srcOrd="0" destOrd="0" presId="urn:microsoft.com/office/officeart/2005/8/layout/radial4"/>
    <dgm:cxn modelId="{93F2FC48-7820-4BCE-A885-35427E5E92CA}" type="presOf" srcId="{AFD470B3-D66F-4FFC-B623-01C28B63AF4D}" destId="{EBB4DDC6-19EA-4D3E-802E-FC86503507B3}" srcOrd="0" destOrd="0" presId="urn:microsoft.com/office/officeart/2005/8/layout/radial4"/>
    <dgm:cxn modelId="{40DF226D-756F-49F2-B750-5BEB9E965861}" srcId="{0E141F6C-C804-4D21-9C6F-17F1B00343B4}" destId="{AFD470B3-D66F-4FFC-B623-01C28B63AF4D}" srcOrd="0" destOrd="0" parTransId="{694232A3-5B98-4A71-9540-2405FFF875C4}" sibTransId="{7781C59B-EAA1-4A6D-829A-9EE206C7CC19}"/>
    <dgm:cxn modelId="{C5B2496F-C43C-42F1-A303-72E6E7DDEFCC}" type="presOf" srcId="{0E141F6C-C804-4D21-9C6F-17F1B00343B4}" destId="{8184DCC1-498A-427D-8E42-E55792820463}" srcOrd="0" destOrd="0" presId="urn:microsoft.com/office/officeart/2005/8/layout/radial4"/>
    <dgm:cxn modelId="{FDF87E74-EC4D-481A-B52F-F4193D8CB155}" type="presOf" srcId="{E58381F1-B37E-4600-99AA-C90598B63288}" destId="{B7224F02-4563-499A-8F3E-D24511B05A66}" srcOrd="0" destOrd="0" presId="urn:microsoft.com/office/officeart/2005/8/layout/radial4"/>
    <dgm:cxn modelId="{6F063578-726C-40A4-80B8-2ACA2E53B076}" type="presOf" srcId="{BA8FD207-4F93-4FAB-A299-723BC5FDE640}" destId="{A8C1422F-1671-4DAE-B0B1-A45C23673867}" srcOrd="0" destOrd="0" presId="urn:microsoft.com/office/officeart/2005/8/layout/radial4"/>
    <dgm:cxn modelId="{13F53B98-852F-4B29-AD7C-250CA4A7DF75}" type="presOf" srcId="{1337DB04-36F0-4822-983D-D969C157D846}" destId="{F5DDE82B-7524-460A-B5D4-1F5584B02D02}" srcOrd="0" destOrd="0" presId="urn:microsoft.com/office/officeart/2005/8/layout/radial4"/>
    <dgm:cxn modelId="{1C43A8C0-7EE7-4C2A-BAB0-F82E76FCBF69}" type="presOf" srcId="{C91FA4A9-F4BA-434E-9BE6-A41EC438929B}" destId="{8D5ABEB3-D6AD-490C-8A23-2A87AE71BF7B}" srcOrd="0" destOrd="0" presId="urn:microsoft.com/office/officeart/2005/8/layout/radial4"/>
    <dgm:cxn modelId="{8BC44AC5-5961-4A6F-B5DC-516CBC95CD4C}" srcId="{0E141F6C-C804-4D21-9C6F-17F1B00343B4}" destId="{6A1E88F7-1393-4984-954A-DDB8E9D0383A}" srcOrd="2" destOrd="0" parTransId="{BA8FD207-4F93-4FAB-A299-723BC5FDE640}" sibTransId="{50F85293-ADC7-4D0F-9A12-510AD7751EE3}"/>
    <dgm:cxn modelId="{4E93F7CC-BA7F-4471-A275-B557C04D73A7}" type="presOf" srcId="{BC7CB77D-E3B8-467C-846F-0FAC71B26452}" destId="{7C143499-2855-41B0-A7D4-DDE5D444FCDE}" srcOrd="0" destOrd="0" presId="urn:microsoft.com/office/officeart/2005/8/layout/radial4"/>
    <dgm:cxn modelId="{CB4194E0-3CF3-4C42-9844-30AE56354389}" type="presOf" srcId="{86C5E1AF-6BFA-4230-8B30-4B025D4A8E06}" destId="{55555481-A72E-4254-908F-D18BD040E703}" srcOrd="0" destOrd="0" presId="urn:microsoft.com/office/officeart/2005/8/layout/radial4"/>
    <dgm:cxn modelId="{92E336EB-2512-4553-9B02-31AF1FD89AD0}" srcId="{0E141F6C-C804-4D21-9C6F-17F1B00343B4}" destId="{E6207BF7-A8DC-4F21-8F87-F1FFDE234729}" srcOrd="4" destOrd="0" parTransId="{BC7CB77D-E3B8-467C-846F-0FAC71B26452}" sibTransId="{2CAEAF6E-693B-4087-9797-0E30794728ED}"/>
    <dgm:cxn modelId="{269016F2-FD32-49E5-823B-11A6D583B1F4}" srcId="{C40D8A7A-4DF3-4CEB-A338-A3D329A31164}" destId="{0E141F6C-C804-4D21-9C6F-17F1B00343B4}" srcOrd="0" destOrd="0" parTransId="{A6107967-422C-4852-9434-B1FE2611F3B7}" sibTransId="{E5289C1B-FBE0-4BC1-8923-D068BE63E5B5}"/>
    <dgm:cxn modelId="{C8CAF14F-8C13-4A01-9542-833652F659BF}" type="presParOf" srcId="{A5B8F292-82BB-40A5-9EE9-4E156C88EC73}" destId="{8184DCC1-498A-427D-8E42-E55792820463}" srcOrd="0" destOrd="0" presId="urn:microsoft.com/office/officeart/2005/8/layout/radial4"/>
    <dgm:cxn modelId="{4A8ADF63-E304-461B-93D1-12328018EE21}" type="presParOf" srcId="{A5B8F292-82BB-40A5-9EE9-4E156C88EC73}" destId="{E99E81A8-A6AC-48E2-B190-4EF95EF4B718}" srcOrd="1" destOrd="0" presId="urn:microsoft.com/office/officeart/2005/8/layout/radial4"/>
    <dgm:cxn modelId="{98A82C4C-372D-43BC-BEC5-3E076913C26F}" type="presParOf" srcId="{A5B8F292-82BB-40A5-9EE9-4E156C88EC73}" destId="{EBB4DDC6-19EA-4D3E-802E-FC86503507B3}" srcOrd="2" destOrd="0" presId="urn:microsoft.com/office/officeart/2005/8/layout/radial4"/>
    <dgm:cxn modelId="{33554141-A30C-4FBC-A784-887682657701}" type="presParOf" srcId="{A5B8F292-82BB-40A5-9EE9-4E156C88EC73}" destId="{60C3F6E2-DB1B-4D4C-8AC5-D6BCA2552F54}" srcOrd="3" destOrd="0" presId="urn:microsoft.com/office/officeart/2005/8/layout/radial4"/>
    <dgm:cxn modelId="{7264D3ED-1F12-43BA-A0DA-1AB1D7C37906}" type="presParOf" srcId="{A5B8F292-82BB-40A5-9EE9-4E156C88EC73}" destId="{E5F25072-5B40-4A49-A004-346AEBC5BFEF}" srcOrd="4" destOrd="0" presId="urn:microsoft.com/office/officeart/2005/8/layout/radial4"/>
    <dgm:cxn modelId="{3F68D979-1578-4C3E-A903-D5DD35357D44}" type="presParOf" srcId="{A5B8F292-82BB-40A5-9EE9-4E156C88EC73}" destId="{A8C1422F-1671-4DAE-B0B1-A45C23673867}" srcOrd="5" destOrd="0" presId="urn:microsoft.com/office/officeart/2005/8/layout/radial4"/>
    <dgm:cxn modelId="{CBF896DA-60B7-4FC8-9DED-918C1AA1D85A}" type="presParOf" srcId="{A5B8F292-82BB-40A5-9EE9-4E156C88EC73}" destId="{F74B02F1-71A1-4980-BB02-531247EB5E68}" srcOrd="6" destOrd="0" presId="urn:microsoft.com/office/officeart/2005/8/layout/radial4"/>
    <dgm:cxn modelId="{233B88DD-7CEF-46F9-8587-7DA704507556}" type="presParOf" srcId="{A5B8F292-82BB-40A5-9EE9-4E156C88EC73}" destId="{B7224F02-4563-499A-8F3E-D24511B05A66}" srcOrd="7" destOrd="0" presId="urn:microsoft.com/office/officeart/2005/8/layout/radial4"/>
    <dgm:cxn modelId="{71ED8C0F-AAF7-4142-A6BF-464FF908F8FA}" type="presParOf" srcId="{A5B8F292-82BB-40A5-9EE9-4E156C88EC73}" destId="{55555481-A72E-4254-908F-D18BD040E703}" srcOrd="8" destOrd="0" presId="urn:microsoft.com/office/officeart/2005/8/layout/radial4"/>
    <dgm:cxn modelId="{9256F50B-5DD6-4DD9-BBDB-50EA2C502343}" type="presParOf" srcId="{A5B8F292-82BB-40A5-9EE9-4E156C88EC73}" destId="{7C143499-2855-41B0-A7D4-DDE5D444FCDE}" srcOrd="9" destOrd="0" presId="urn:microsoft.com/office/officeart/2005/8/layout/radial4"/>
    <dgm:cxn modelId="{EC23CB6E-9D90-4E84-A7E2-BE9D1E8DBFC3}" type="presParOf" srcId="{A5B8F292-82BB-40A5-9EE9-4E156C88EC73}" destId="{8C934D33-5EE8-4539-AC76-3CD12E96BB81}" srcOrd="10" destOrd="0" presId="urn:microsoft.com/office/officeart/2005/8/layout/radial4"/>
    <dgm:cxn modelId="{FB920E31-175C-45EB-A5F7-A114E650286A}" type="presParOf" srcId="{A5B8F292-82BB-40A5-9EE9-4E156C88EC73}" destId="{F5DDE82B-7524-460A-B5D4-1F5584B02D02}" srcOrd="11" destOrd="0" presId="urn:microsoft.com/office/officeart/2005/8/layout/radial4"/>
    <dgm:cxn modelId="{9D469DB7-D866-4D72-B0CF-E586553E4061}" type="presParOf" srcId="{A5B8F292-82BB-40A5-9EE9-4E156C88EC73}" destId="{8D5ABEB3-D6AD-490C-8A23-2A87AE71BF7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4DCC1-498A-427D-8E42-E55792820463}">
      <dsp:nvSpPr>
        <dsp:cNvPr id="0" name=""/>
        <dsp:cNvSpPr/>
      </dsp:nvSpPr>
      <dsp:spPr>
        <a:xfrm>
          <a:off x="4811046" y="3943389"/>
          <a:ext cx="3225781" cy="3225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Dependent Care FSA</a:t>
          </a:r>
        </a:p>
      </dsp:txBody>
      <dsp:txXfrm>
        <a:off x="5283451" y="4415794"/>
        <a:ext cx="2280971" cy="2280971"/>
      </dsp:txXfrm>
    </dsp:sp>
    <dsp:sp modelId="{E99E81A8-A6AC-48E2-B190-4EF95EF4B718}">
      <dsp:nvSpPr>
        <dsp:cNvPr id="0" name=""/>
        <dsp:cNvSpPr/>
      </dsp:nvSpPr>
      <dsp:spPr>
        <a:xfrm rot="10800839">
          <a:off x="1603626" y="5095799"/>
          <a:ext cx="3031012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4DDC6-19EA-4D3E-802E-FC86503507B3}">
      <dsp:nvSpPr>
        <dsp:cNvPr id="0" name=""/>
        <dsp:cNvSpPr/>
      </dsp:nvSpPr>
      <dsp:spPr>
        <a:xfrm>
          <a:off x="474602" y="4651884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Babysitting while you work</a:t>
          </a:r>
        </a:p>
      </dsp:txBody>
      <dsp:txXfrm>
        <a:off x="527511" y="4704793"/>
        <a:ext cx="2152228" cy="1700619"/>
      </dsp:txXfrm>
    </dsp:sp>
    <dsp:sp modelId="{60C3F6E2-DB1B-4D4C-8AC5-D6BCA2552F54}">
      <dsp:nvSpPr>
        <dsp:cNvPr id="0" name=""/>
        <dsp:cNvSpPr/>
      </dsp:nvSpPr>
      <dsp:spPr>
        <a:xfrm rot="12982510">
          <a:off x="2110084" y="3088689"/>
          <a:ext cx="3175814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25072-5B40-4A49-A004-346AEBC5BFEF}">
      <dsp:nvSpPr>
        <dsp:cNvPr id="0" name=""/>
        <dsp:cNvSpPr/>
      </dsp:nvSpPr>
      <dsp:spPr>
        <a:xfrm>
          <a:off x="1290463" y="1703404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Preschool or nursery school for young children</a:t>
          </a:r>
        </a:p>
      </dsp:txBody>
      <dsp:txXfrm>
        <a:off x="1343372" y="1756313"/>
        <a:ext cx="2152228" cy="1700619"/>
      </dsp:txXfrm>
    </dsp:sp>
    <dsp:sp modelId="{A8C1422F-1671-4DAE-B0B1-A45C23673867}">
      <dsp:nvSpPr>
        <dsp:cNvPr id="0" name=""/>
        <dsp:cNvSpPr/>
      </dsp:nvSpPr>
      <dsp:spPr>
        <a:xfrm rot="15167072">
          <a:off x="3899041" y="1914789"/>
          <a:ext cx="3078035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B02F1-71A1-4980-BB02-531247EB5E68}">
      <dsp:nvSpPr>
        <dsp:cNvPr id="0" name=""/>
        <dsp:cNvSpPr/>
      </dsp:nvSpPr>
      <dsp:spPr>
        <a:xfrm>
          <a:off x="3853539" y="1177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Before school or after school care</a:t>
          </a:r>
        </a:p>
      </dsp:txBody>
      <dsp:txXfrm>
        <a:off x="3906448" y="54086"/>
        <a:ext cx="2152228" cy="1700619"/>
      </dsp:txXfrm>
    </dsp:sp>
    <dsp:sp modelId="{B7224F02-4563-499A-8F3E-D24511B05A66}">
      <dsp:nvSpPr>
        <dsp:cNvPr id="0" name=""/>
        <dsp:cNvSpPr/>
      </dsp:nvSpPr>
      <dsp:spPr>
        <a:xfrm rot="17326151">
          <a:off x="5943662" y="1921172"/>
          <a:ext cx="3118748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55481-A72E-4254-908F-D18BD040E703}">
      <dsp:nvSpPr>
        <dsp:cNvPr id="0" name=""/>
        <dsp:cNvSpPr/>
      </dsp:nvSpPr>
      <dsp:spPr>
        <a:xfrm>
          <a:off x="6875752" y="1177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Day camps</a:t>
          </a:r>
        </a:p>
      </dsp:txBody>
      <dsp:txXfrm>
        <a:off x="6928661" y="54086"/>
        <a:ext cx="2152228" cy="1700619"/>
      </dsp:txXfrm>
    </dsp:sp>
    <dsp:sp modelId="{7C143499-2855-41B0-A7D4-DDE5D444FCDE}">
      <dsp:nvSpPr>
        <dsp:cNvPr id="0" name=""/>
        <dsp:cNvSpPr/>
      </dsp:nvSpPr>
      <dsp:spPr>
        <a:xfrm rot="19467820">
          <a:off x="7592213" y="3136853"/>
          <a:ext cx="3151027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4D33-5EE8-4539-AC76-3CD12E96BB81}">
      <dsp:nvSpPr>
        <dsp:cNvPr id="0" name=""/>
        <dsp:cNvSpPr/>
      </dsp:nvSpPr>
      <dsp:spPr>
        <a:xfrm>
          <a:off x="9320774" y="1777589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For children  under age 13</a:t>
          </a:r>
        </a:p>
      </dsp:txBody>
      <dsp:txXfrm>
        <a:off x="9373683" y="1830498"/>
        <a:ext cx="2152228" cy="1700619"/>
      </dsp:txXfrm>
    </dsp:sp>
    <dsp:sp modelId="{F5DDE82B-7524-460A-B5D4-1F5584B02D02}">
      <dsp:nvSpPr>
        <dsp:cNvPr id="0" name=""/>
        <dsp:cNvSpPr/>
      </dsp:nvSpPr>
      <dsp:spPr>
        <a:xfrm rot="21599184">
          <a:off x="8220906" y="5095804"/>
          <a:ext cx="3162806" cy="9193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ABEB3-D6AD-490C-8A23-2A87AE71BF7B}">
      <dsp:nvSpPr>
        <dsp:cNvPr id="0" name=""/>
        <dsp:cNvSpPr/>
      </dsp:nvSpPr>
      <dsp:spPr>
        <a:xfrm>
          <a:off x="10254689" y="4651884"/>
          <a:ext cx="2258046" cy="1806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For child age 13+ or adult if not capable of self-care</a:t>
          </a:r>
        </a:p>
      </dsp:txBody>
      <dsp:txXfrm>
        <a:off x="10307598" y="4704793"/>
        <a:ext cx="2152228" cy="170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i@asiflex.com" TargetMode="External"/><Relationship Id="rId2" Type="http://schemas.openxmlformats.org/officeDocument/2006/relationships/hyperlink" Target="http://www.mocafe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387" r="25181"/>
          <a:stretch>
            <a:fillRect/>
          </a:stretch>
        </p:blipFill>
        <p:spPr>
          <a:xfrm>
            <a:off x="11076780" y="0"/>
            <a:ext cx="721122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315512"/>
            <a:ext cx="4815495" cy="9939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79567" y="1157210"/>
            <a:ext cx="1386647" cy="13105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6975" y="2486439"/>
            <a:ext cx="9790343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19"/>
              </a:lnSpc>
            </a:pPr>
            <a:r>
              <a:rPr lang="en-US" sz="10099" spc="-201" dirty="0">
                <a:solidFill>
                  <a:srgbClr val="448499"/>
                </a:solidFill>
                <a:latin typeface="Roboto Bold"/>
              </a:rPr>
              <a:t>2026 Missouri State </a:t>
            </a:r>
            <a:br>
              <a:rPr lang="en-US" sz="10099" spc="-201" dirty="0">
                <a:solidFill>
                  <a:srgbClr val="448499"/>
                </a:solidFill>
                <a:latin typeface="Roboto Bold"/>
              </a:rPr>
            </a:br>
            <a:r>
              <a:rPr lang="en-US" sz="10099" spc="-201" dirty="0">
                <a:solidFill>
                  <a:srgbClr val="448499"/>
                </a:solidFill>
                <a:latin typeface="Roboto Bold"/>
              </a:rPr>
              <a:t>Employees’ Cafeteria Plan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67346-67FB-737E-E21A-048AD1EF033E}"/>
              </a:ext>
            </a:extLst>
          </p:cNvPr>
          <p:cNvSpPr txBox="1"/>
          <p:nvPr/>
        </p:nvSpPr>
        <p:spPr>
          <a:xfrm>
            <a:off x="9296400" y="924185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Presented by: Andi Moegling, </a:t>
            </a:r>
            <a:r>
              <a:rPr lang="en-US" sz="2000" b="1" dirty="0" err="1">
                <a:solidFill>
                  <a:schemeClr val="bg1"/>
                </a:solidFill>
              </a:rPr>
              <a:t>ASIFlex</a:t>
            </a:r>
            <a:r>
              <a:rPr lang="en-US" sz="2000" b="1" dirty="0">
                <a:solidFill>
                  <a:schemeClr val="bg1"/>
                </a:solidFill>
              </a:rPr>
              <a:t> Senior Account Manager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C71CC-812B-CC6F-67C7-FEEFF60B8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11" y="7220229"/>
            <a:ext cx="1514138" cy="18395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68118" y="3952957"/>
            <a:ext cx="5472632" cy="1895401"/>
            <a:chOff x="0" y="-9525"/>
            <a:chExt cx="7296843" cy="25272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936319"/>
              <a:ext cx="729684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endParaRPr lang="en-US" sz="2800" spc="56" dirty="0">
                <a:solidFill>
                  <a:srgbClr val="14110F"/>
                </a:solidFill>
                <a:latin typeface="Roboto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7296843" cy="1470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640"/>
                </a:lnSpc>
              </a:pPr>
              <a:endParaRPr lang="en-US" sz="7200" spc="-72" dirty="0">
                <a:solidFill>
                  <a:srgbClr val="14110F"/>
                </a:solidFill>
                <a:latin typeface="Roboto"/>
              </a:endParaRPr>
            </a:p>
          </p:txBody>
        </p:sp>
      </p:grpSp>
      <p:sp>
        <p:nvSpPr>
          <p:cNvPr id="19" name="AutoShape 2">
            <a:extLst>
              <a:ext uri="{FF2B5EF4-FFF2-40B4-BE49-F238E27FC236}">
                <a16:creationId xmlns:a16="http://schemas.microsoft.com/office/drawing/2014/main" id="{244E84AD-66A2-DC94-F67A-6F78B11A80B5}"/>
              </a:ext>
            </a:extLst>
          </p:cNvPr>
          <p:cNvSpPr/>
          <p:nvPr/>
        </p:nvSpPr>
        <p:spPr>
          <a:xfrm>
            <a:off x="14803133" y="0"/>
            <a:ext cx="3493832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61A55A-2A10-ED62-2CC7-D1AF780020AE}"/>
              </a:ext>
            </a:extLst>
          </p:cNvPr>
          <p:cNvSpPr txBox="1"/>
          <p:nvPr/>
        </p:nvSpPr>
        <p:spPr>
          <a:xfrm>
            <a:off x="1905000" y="1152157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MoCafe</a:t>
            </a:r>
            <a:r>
              <a:rPr lang="en-US" sz="3200" b="1" dirty="0">
                <a:latin typeface="Century Gothic" panose="020B0502020202020204" pitchFamily="34" charset="0"/>
              </a:rPr>
              <a:t> Online Resources (www.mocafe.com)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107E9-F127-252B-4D6F-CCB16800A11F}"/>
              </a:ext>
            </a:extLst>
          </p:cNvPr>
          <p:cNvSpPr txBox="1"/>
          <p:nvPr/>
        </p:nvSpPr>
        <p:spPr>
          <a:xfrm>
            <a:off x="2895600" y="2675694"/>
            <a:ext cx="9144000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From the main site, you can: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View extensive eligible/ineligible expense listing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FSA Store with thousands of eligible FSA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Read Frequently Asked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 the Expense Estimator &amp; Tax Savings Calculator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View Educational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Find </a:t>
            </a:r>
            <a:r>
              <a:rPr lang="en-US" sz="2800" dirty="0" err="1"/>
              <a:t>ASIFlex</a:t>
            </a:r>
            <a:r>
              <a:rPr lang="en-US" sz="2800" dirty="0"/>
              <a:t> Card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IRS Forms &amp; Publications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your FSA Participant Portal, you can: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your account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Read secure messages sent to you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Manage your personal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Submit claims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Schedule a recurring direct 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Shop FSA Store using Cardless Pay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237733" y="6872522"/>
            <a:ext cx="3812531" cy="1089105"/>
            <a:chOff x="0" y="-76200"/>
            <a:chExt cx="5083374" cy="1452139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5083374" cy="772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96"/>
                </a:lnSpc>
              </a:pPr>
              <a:endParaRPr lang="en-US" sz="3497" spc="69" dirty="0">
                <a:solidFill>
                  <a:srgbClr val="14110F"/>
                </a:solidFill>
                <a:latin typeface="Roboto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9283"/>
              <a:ext cx="5083374" cy="586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2"/>
                </a:lnSpc>
              </a:pPr>
              <a:endParaRPr lang="en-US" sz="2623" spc="52" dirty="0">
                <a:solidFill>
                  <a:srgbClr val="14110F"/>
                </a:solidFill>
                <a:latin typeface="Roboto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34000" y="723900"/>
            <a:ext cx="7375593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69"/>
              </a:lnSpc>
              <a:spcBef>
                <a:spcPct val="0"/>
              </a:spcBef>
            </a:pPr>
            <a:r>
              <a:rPr lang="en-US" sz="6899" spc="-68" dirty="0">
                <a:solidFill>
                  <a:srgbClr val="14110F"/>
                </a:solidFill>
                <a:latin typeface="Roboto Bold"/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4D4D0-9C89-2BF1-520F-D1888D461D22}"/>
              </a:ext>
            </a:extLst>
          </p:cNvPr>
          <p:cNvSpPr txBox="1"/>
          <p:nvPr/>
        </p:nvSpPr>
        <p:spPr>
          <a:xfrm>
            <a:off x="6705600" y="2325373"/>
            <a:ext cx="1600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Online: </a:t>
            </a:r>
            <a:r>
              <a:rPr lang="en-US" sz="3200" b="1" i="1" dirty="0">
                <a:solidFill>
                  <a:srgbClr val="2563AF"/>
                </a:solidFill>
                <a:latin typeface="Century Gothic" panose="020B0502020202020204" pitchFamily="34" charset="0"/>
              </a:rPr>
              <a:t>		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  <a:hlinkClick r:id="rId2"/>
              </a:rPr>
              <a:t>www.mocafe.com</a:t>
            </a:r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Email: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	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  <a:hlinkClick r:id="rId3"/>
              </a:rPr>
              <a:t>asi@asiflex.com</a:t>
            </a:r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Phone: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	</a:t>
            </a:r>
            <a:r>
              <a:rPr lang="en-US" sz="3200" dirty="0">
                <a:latin typeface="Century Gothic" panose="020B0502020202020204" pitchFamily="34" charset="0"/>
              </a:rPr>
              <a:t>800.659.3035</a:t>
            </a: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TTY Users: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>
                <a:latin typeface="Century Gothic" panose="020B0502020202020204" pitchFamily="34" charset="0"/>
              </a:rPr>
              <a:t>Dial 711</a:t>
            </a: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Live chat: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>
                <a:latin typeface="Century Gothic" panose="020B0502020202020204" pitchFamily="34" charset="0"/>
              </a:rPr>
              <a:t>Sign into your online account</a:t>
            </a: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Address:</a:t>
            </a:r>
            <a:r>
              <a:rPr lang="en-US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</a:t>
            </a:r>
            <a:r>
              <a:rPr lang="en-US" sz="3200" dirty="0">
                <a:latin typeface="Century Gothic" panose="020B0502020202020204" pitchFamily="34" charset="0"/>
              </a:rPr>
              <a:t>PO Box 6044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			Columbia, MO 65203</a:t>
            </a:r>
          </a:p>
          <a:p>
            <a:endParaRPr lang="en-US" sz="3200" dirty="0">
              <a:solidFill>
                <a:srgbClr val="2563AF"/>
              </a:solidFill>
              <a:latin typeface="Century Gothic" panose="020B0502020202020204" pitchFamily="34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Hours:</a:t>
            </a:r>
            <a:r>
              <a:rPr lang="en-US" sz="3200" dirty="0">
                <a:solidFill>
                  <a:srgbClr val="2563AF"/>
                </a:solidFill>
                <a:latin typeface="Century Gothic" panose="020B0502020202020204" pitchFamily="34" charset="0"/>
              </a:rPr>
              <a:t>		</a:t>
            </a:r>
            <a:r>
              <a:rPr lang="en-US" sz="3200" dirty="0">
                <a:latin typeface="Century Gothic" panose="020B0502020202020204" pitchFamily="34" charset="0"/>
              </a:rPr>
              <a:t>7 a.m. to 7 p.m. Monday through Friday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			9 a.m. to 1 p.m. on Saturday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F185706C-FDD2-C47C-08AF-EF8E2DF94890}"/>
              </a:ext>
            </a:extLst>
          </p:cNvPr>
          <p:cNvSpPr/>
          <p:nvPr/>
        </p:nvSpPr>
        <p:spPr>
          <a:xfrm>
            <a:off x="0" y="0"/>
            <a:ext cx="5562600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553575" y="2933700"/>
            <a:ext cx="5772150" cy="641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10"/>
              </a:lnSpc>
            </a:pPr>
            <a:r>
              <a:rPr lang="en-US" sz="3700" spc="-11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700" spc="-110" dirty="0">
                <a:solidFill>
                  <a:srgbClr val="FFFFFF"/>
                </a:solidFill>
                <a:latin typeface="Arimo"/>
              </a:rPr>
              <a:t>A Cafeteria Plan is an employee benefit plan that allows employees to save money on health care and child care expenses.</a:t>
            </a:r>
          </a:p>
          <a:p>
            <a:pPr algn="r">
              <a:lnSpc>
                <a:spcPts val="4809"/>
              </a:lnSpc>
            </a:pPr>
            <a:endParaRPr lang="en-US" sz="3700" spc="-110" dirty="0">
              <a:solidFill>
                <a:srgbClr val="FFFFFF"/>
              </a:solidFill>
              <a:latin typeface="Arimo"/>
            </a:endParaRPr>
          </a:p>
          <a:p>
            <a:pPr algn="r">
              <a:lnSpc>
                <a:spcPts val="4809"/>
              </a:lnSpc>
            </a:pPr>
            <a:r>
              <a:rPr lang="en-US" sz="3700" spc="-8" dirty="0">
                <a:solidFill>
                  <a:srgbClr val="FFFFFF"/>
                </a:solidFill>
                <a:latin typeface="Arimo"/>
              </a:rPr>
              <a:t> Most people save at least 25% of each dollar that is set aside in the program.</a:t>
            </a:r>
          </a:p>
          <a:p>
            <a:pPr marL="0" lvl="0" indent="0" algn="r">
              <a:lnSpc>
                <a:spcPts val="7280"/>
              </a:lnSpc>
            </a:pPr>
            <a:endParaRPr lang="en-US" sz="299" spc="-8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0" y="1181100"/>
            <a:ext cx="481965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20"/>
              </a:lnSpc>
            </a:pPr>
            <a:r>
              <a:rPr lang="en-US" sz="4100" spc="82" dirty="0">
                <a:solidFill>
                  <a:srgbClr val="FFFFFF"/>
                </a:solidFill>
                <a:latin typeface="Roboto Bold"/>
              </a:rPr>
              <a:t>WHAT IS A CAFETERIA PLAN?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4AD8E-BAC6-836F-11A6-334665E2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8" y="647700"/>
            <a:ext cx="6668022" cy="9360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12968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139918"/>
            <a:ext cx="2370987" cy="1356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800" spc="-144">
                <a:solidFill>
                  <a:srgbClr val="FFFFFF"/>
                </a:solidFill>
                <a:latin typeface="Roboto Bold"/>
              </a:rPr>
              <a:t>Medical FSA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107591"/>
            <a:ext cx="2871049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0"/>
              </a:lnSpc>
              <a:spcBef>
                <a:spcPct val="0"/>
              </a:spcBef>
            </a:pPr>
            <a:r>
              <a:rPr lang="en-US" sz="3500" spc="-105" dirty="0">
                <a:solidFill>
                  <a:srgbClr val="FFFFFF"/>
                </a:solidFill>
                <a:latin typeface="Roboto"/>
              </a:rPr>
              <a:t>A full list of eligible expenses can be found at </a:t>
            </a:r>
            <a:r>
              <a:rPr lang="en-US" sz="3500" spc="-105" dirty="0">
                <a:solidFill>
                  <a:srgbClr val="FFFFFF"/>
                </a:solidFill>
                <a:latin typeface="Roboto Bold"/>
              </a:rPr>
              <a:t>mocafe.com</a:t>
            </a:r>
            <a:r>
              <a:rPr lang="en-US" sz="3500" spc="-105" dirty="0">
                <a:solidFill>
                  <a:srgbClr val="FFFFFF"/>
                </a:solidFill>
                <a:latin typeface="Roboto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1CA4C-556B-89F0-9141-ABE3158A5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87" y="2095500"/>
            <a:ext cx="13375858" cy="7391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26DEE7-42FD-E009-9A02-EBC3ED2A5C59}"/>
              </a:ext>
            </a:extLst>
          </p:cNvPr>
          <p:cNvSpPr txBox="1"/>
          <p:nvPr/>
        </p:nvSpPr>
        <p:spPr>
          <a:xfrm>
            <a:off x="5363216" y="601309"/>
            <a:ext cx="11506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563AF"/>
                </a:solidFill>
                <a:latin typeface="Century Gothic" panose="020B0502020202020204" pitchFamily="34" charset="0"/>
              </a:rPr>
              <a:t>General-Purpose Health Care FSA – </a:t>
            </a:r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up to $3,300</a:t>
            </a:r>
          </a:p>
          <a:p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E5A0-6C3E-E2CE-48F3-6D02824CB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7AE5778-F544-21BC-C455-BFEF6ADD5786}"/>
              </a:ext>
            </a:extLst>
          </p:cNvPr>
          <p:cNvSpPr/>
          <p:nvPr/>
        </p:nvSpPr>
        <p:spPr>
          <a:xfrm>
            <a:off x="0" y="0"/>
            <a:ext cx="4612968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646AEE-A161-6C37-B26D-D8DBE9E0A886}"/>
              </a:ext>
            </a:extLst>
          </p:cNvPr>
          <p:cNvSpPr txBox="1"/>
          <p:nvPr/>
        </p:nvSpPr>
        <p:spPr>
          <a:xfrm>
            <a:off x="1028700" y="1139918"/>
            <a:ext cx="2370987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800" spc="-144" dirty="0">
                <a:solidFill>
                  <a:srgbClr val="FFFFFF"/>
                </a:solidFill>
                <a:latin typeface="Roboto Bold"/>
              </a:rPr>
              <a:t>Limited-Purpose FSA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28485AB-8BB5-6E00-F502-D047DCE91D91}"/>
              </a:ext>
            </a:extLst>
          </p:cNvPr>
          <p:cNvSpPr txBox="1"/>
          <p:nvPr/>
        </p:nvSpPr>
        <p:spPr>
          <a:xfrm>
            <a:off x="870959" y="4318856"/>
            <a:ext cx="2871049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0"/>
              </a:lnSpc>
              <a:spcBef>
                <a:spcPct val="0"/>
              </a:spcBef>
            </a:pPr>
            <a:r>
              <a:rPr lang="en-US" sz="3500" spc="-105" dirty="0">
                <a:solidFill>
                  <a:srgbClr val="FFFFFF"/>
                </a:solidFill>
                <a:latin typeface="Roboto"/>
              </a:rPr>
              <a:t>HSA Compatible</a:t>
            </a:r>
          </a:p>
          <a:p>
            <a:pPr marL="0" lvl="0" indent="0" algn="l">
              <a:lnSpc>
                <a:spcPts val="3850"/>
              </a:lnSpc>
              <a:spcBef>
                <a:spcPct val="0"/>
              </a:spcBef>
            </a:pPr>
            <a:r>
              <a:rPr lang="en-US" sz="3500" spc="-105" dirty="0">
                <a:solidFill>
                  <a:srgbClr val="FFFFFF"/>
                </a:solidFill>
                <a:latin typeface="Roboto"/>
              </a:rPr>
              <a:t>for Vision and Dental expenses 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36E59-E423-A565-EECB-F6DB75E9FB53}"/>
              </a:ext>
            </a:extLst>
          </p:cNvPr>
          <p:cNvSpPr txBox="1"/>
          <p:nvPr/>
        </p:nvSpPr>
        <p:spPr>
          <a:xfrm>
            <a:off x="5334000" y="863084"/>
            <a:ext cx="1127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563AF"/>
                </a:solidFill>
                <a:latin typeface="Century Gothic" panose="020B0502020202020204" pitchFamily="34" charset="0"/>
              </a:rPr>
              <a:t>Limited-Purpose Health Care FSA – </a:t>
            </a:r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up to $3,300</a:t>
            </a:r>
          </a:p>
          <a:p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E5ECB-B700-E117-DB48-345F5CDE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24100"/>
            <a:ext cx="12523120" cy="6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9938-A2DF-1E51-5FAF-3CBD4EA1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C681159-E771-05E3-5B37-0CB3BC0F5CC0}"/>
              </a:ext>
            </a:extLst>
          </p:cNvPr>
          <p:cNvSpPr/>
          <p:nvPr/>
        </p:nvSpPr>
        <p:spPr>
          <a:xfrm>
            <a:off x="0" y="0"/>
            <a:ext cx="4612968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AB7EBBB-926A-3989-164A-0D3E1E5205A6}"/>
              </a:ext>
            </a:extLst>
          </p:cNvPr>
          <p:cNvSpPr txBox="1"/>
          <p:nvPr/>
        </p:nvSpPr>
        <p:spPr>
          <a:xfrm>
            <a:off x="948106" y="1139918"/>
            <a:ext cx="287104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800" spc="-144" dirty="0">
                <a:solidFill>
                  <a:srgbClr val="FFFFFF"/>
                </a:solidFill>
                <a:latin typeface="Roboto Bold"/>
              </a:rPr>
              <a:t>Dependent Care FSA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6732D-79EC-DA70-5840-388C8E40CD20}"/>
              </a:ext>
            </a:extLst>
          </p:cNvPr>
          <p:cNvSpPr txBox="1"/>
          <p:nvPr/>
        </p:nvSpPr>
        <p:spPr>
          <a:xfrm>
            <a:off x="5410200" y="601309"/>
            <a:ext cx="1082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563AF"/>
                </a:solidFill>
                <a:latin typeface="Century Gothic" panose="020B0502020202020204" pitchFamily="34" charset="0"/>
              </a:rPr>
              <a:t>Dependent Care FSA – </a:t>
            </a:r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up to $7,500* </a:t>
            </a:r>
          </a:p>
          <a:p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                                  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906875F-EE92-D56E-8BC4-518EE82D5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70619"/>
              </p:ext>
            </p:extLst>
          </p:nvPr>
        </p:nvGraphicFramePr>
        <p:xfrm>
          <a:off x="4749332" y="2254745"/>
          <a:ext cx="12987339" cy="716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C60819-1CB8-41B7-B7F4-AA93DE7AE19C}"/>
              </a:ext>
            </a:extLst>
          </p:cNvPr>
          <p:cNvSpPr txBox="1"/>
          <p:nvPr/>
        </p:nvSpPr>
        <p:spPr>
          <a:xfrm>
            <a:off x="6858000" y="9685691"/>
            <a:ext cx="937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*limit is half the amount if married and filing separate income tax returns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84DCC1-498A-427D-8E42-E55792820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184DCC1-498A-427D-8E42-E55792820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9E81A8-A6AC-48E2-B190-4EF95EF4B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E99E81A8-A6AC-48E2-B190-4EF95EF4B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4DDC6-19EA-4D3E-802E-FC8650350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EBB4DDC6-19EA-4D3E-802E-FC8650350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3F6E2-DB1B-4D4C-8AC5-D6BCA2552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60C3F6E2-DB1B-4D4C-8AC5-D6BCA2552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F25072-5B40-4A49-A004-346AEBC5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E5F25072-5B40-4A49-A004-346AEBC5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C1422F-1671-4DAE-B0B1-A45C23673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A8C1422F-1671-4DAE-B0B1-A45C23673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B02F1-71A1-4980-BB02-531247EB5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F74B02F1-71A1-4980-BB02-531247EB5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24F02-4563-499A-8F3E-D24511B0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B7224F02-4563-499A-8F3E-D24511B05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555481-A72E-4254-908F-D18BD040E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55555481-A72E-4254-908F-D18BD040E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143499-2855-41B0-A7D4-DDE5D444F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7C143499-2855-41B0-A7D4-DDE5D444F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34D33-5EE8-4539-AC76-3CD12E96B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8C934D33-5EE8-4539-AC76-3CD12E96B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DDE82B-7524-460A-B5D4-1F5584B02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F5DDE82B-7524-460A-B5D4-1F5584B02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ABEB3-D6AD-490C-8A23-2A87AE71B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8D5ABEB3-D6AD-490C-8A23-2A87AE71B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57066" y="0"/>
            <a:ext cx="6330934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302825" y="1558106"/>
            <a:ext cx="7170788" cy="717078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32488" r="-15552" b="-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7395" y="2220595"/>
            <a:ext cx="8153049" cy="388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69"/>
              </a:lnSpc>
              <a:spcBef>
                <a:spcPct val="0"/>
              </a:spcBef>
            </a:pPr>
            <a:r>
              <a:rPr lang="en-US" sz="3899" spc="-38" dirty="0">
                <a:solidFill>
                  <a:srgbClr val="14110F"/>
                </a:solidFill>
                <a:latin typeface="Roboto"/>
              </a:rPr>
              <a:t>State of Missouri employees have a 2.5-month grace period to use the funds from the prior year. All funds not used by the end of the grace period are forfeited back to the State of Missouri.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07395" y="1066800"/>
            <a:ext cx="3496127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  <a:spcBef>
                <a:spcPct val="0"/>
              </a:spcBef>
            </a:pPr>
            <a:r>
              <a:rPr lang="en-US" sz="4800" spc="-144">
                <a:solidFill>
                  <a:srgbClr val="000000"/>
                </a:solidFill>
                <a:latin typeface="Roboto Bold"/>
              </a:rPr>
              <a:t>Grace Period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7395" y="6241573"/>
            <a:ext cx="734937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9"/>
              </a:lnSpc>
              <a:spcBef>
                <a:spcPct val="0"/>
              </a:spcBef>
            </a:pPr>
            <a:r>
              <a:rPr lang="en-US" sz="2699" spc="-26">
                <a:solidFill>
                  <a:srgbClr val="14110F"/>
                </a:solidFill>
                <a:latin typeface="Roboto"/>
              </a:rPr>
              <a:t>The grace period applies to all of the Flexible Spending Accounts.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9545" y="7762875"/>
            <a:ext cx="7974455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999" spc="-29" dirty="0">
                <a:solidFill>
                  <a:srgbClr val="14110F"/>
                </a:solidFill>
                <a:latin typeface="Roboto Italics"/>
              </a:rPr>
              <a:t>Expenses must be:</a:t>
            </a:r>
          </a:p>
          <a:p>
            <a:pPr marL="647700" lvl="1" indent="-323850" algn="just">
              <a:lnSpc>
                <a:spcPts val="3899"/>
              </a:lnSpc>
              <a:buFont typeface="Arial"/>
              <a:buChar char="•"/>
            </a:pPr>
            <a:r>
              <a:rPr lang="en-US" sz="2999" spc="-29" dirty="0">
                <a:solidFill>
                  <a:srgbClr val="14110F"/>
                </a:solidFill>
                <a:latin typeface="Roboto Italics"/>
              </a:rPr>
              <a:t> Incurred through March 15, 2027</a:t>
            </a:r>
          </a:p>
          <a:p>
            <a:pPr marL="647700" lvl="1" indent="-323850" algn="just">
              <a:lnSpc>
                <a:spcPts val="3899"/>
              </a:lnSpc>
              <a:buFont typeface="Arial"/>
              <a:buChar char="•"/>
            </a:pPr>
            <a:r>
              <a:rPr lang="en-US" sz="2999" spc="-29" dirty="0">
                <a:solidFill>
                  <a:srgbClr val="14110F"/>
                </a:solidFill>
                <a:latin typeface="Roboto Italics"/>
              </a:rPr>
              <a:t>Submitted by April 15, 2027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51141" y="0"/>
            <a:ext cx="9436859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11841"/>
            <a:ext cx="5185432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 spc="-48">
                <a:solidFill>
                  <a:srgbClr val="000000"/>
                </a:solidFill>
                <a:latin typeface="Roboto Bold"/>
              </a:rPr>
              <a:t>Enrollment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351694" y="310304"/>
            <a:ext cx="9444351" cy="1715852"/>
            <a:chOff x="0" y="0"/>
            <a:chExt cx="3634957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4958" cy="660400"/>
            </a:xfrm>
            <a:custGeom>
              <a:avLst/>
              <a:gdLst/>
              <a:ahLst/>
              <a:cxnLst/>
              <a:rect l="l" t="t" r="r" b="b"/>
              <a:pathLst>
                <a:path w="3634958" h="660400">
                  <a:moveTo>
                    <a:pt x="351049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0497" y="0"/>
                  </a:lnTo>
                  <a:cubicBezTo>
                    <a:pt x="3579078" y="0"/>
                    <a:pt x="3634958" y="55880"/>
                    <a:pt x="3634958" y="124460"/>
                  </a:cubicBezTo>
                  <a:lnTo>
                    <a:pt x="3634958" y="535940"/>
                  </a:lnTo>
                  <a:cubicBezTo>
                    <a:pt x="3634958" y="604520"/>
                    <a:pt x="3579078" y="660400"/>
                    <a:pt x="3510497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70873" y="2297939"/>
            <a:ext cx="9444351" cy="1715852"/>
            <a:chOff x="0" y="0"/>
            <a:chExt cx="3634957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34958" cy="660400"/>
            </a:xfrm>
            <a:custGeom>
              <a:avLst/>
              <a:gdLst/>
              <a:ahLst/>
              <a:cxnLst/>
              <a:rect l="l" t="t" r="r" b="b"/>
              <a:pathLst>
                <a:path w="3634958" h="660400">
                  <a:moveTo>
                    <a:pt x="351049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0497" y="0"/>
                  </a:lnTo>
                  <a:cubicBezTo>
                    <a:pt x="3579078" y="0"/>
                    <a:pt x="3634958" y="55880"/>
                    <a:pt x="3634958" y="124460"/>
                  </a:cubicBezTo>
                  <a:lnTo>
                    <a:pt x="3634958" y="535940"/>
                  </a:lnTo>
                  <a:cubicBezTo>
                    <a:pt x="3634958" y="604520"/>
                    <a:pt x="3579078" y="660400"/>
                    <a:pt x="3510497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0873" y="4285574"/>
            <a:ext cx="9444351" cy="1715852"/>
            <a:chOff x="0" y="0"/>
            <a:chExt cx="3634957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34958" cy="660400"/>
            </a:xfrm>
            <a:custGeom>
              <a:avLst/>
              <a:gdLst/>
              <a:ahLst/>
              <a:cxnLst/>
              <a:rect l="l" t="t" r="r" b="b"/>
              <a:pathLst>
                <a:path w="3634958" h="660400">
                  <a:moveTo>
                    <a:pt x="351049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0497" y="0"/>
                  </a:lnTo>
                  <a:cubicBezTo>
                    <a:pt x="3579078" y="0"/>
                    <a:pt x="3634958" y="55880"/>
                    <a:pt x="3634958" y="124460"/>
                  </a:cubicBezTo>
                  <a:lnTo>
                    <a:pt x="3634958" y="535940"/>
                  </a:lnTo>
                  <a:cubicBezTo>
                    <a:pt x="3634958" y="604520"/>
                    <a:pt x="3579078" y="660400"/>
                    <a:pt x="3510497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70873" y="6273209"/>
            <a:ext cx="9444351" cy="1715852"/>
            <a:chOff x="0" y="0"/>
            <a:chExt cx="3634957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34958" cy="660400"/>
            </a:xfrm>
            <a:custGeom>
              <a:avLst/>
              <a:gdLst/>
              <a:ahLst/>
              <a:cxnLst/>
              <a:rect l="l" t="t" r="r" b="b"/>
              <a:pathLst>
                <a:path w="3634958" h="660400">
                  <a:moveTo>
                    <a:pt x="351049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0497" y="0"/>
                  </a:lnTo>
                  <a:cubicBezTo>
                    <a:pt x="3579078" y="0"/>
                    <a:pt x="3634958" y="55880"/>
                    <a:pt x="3634958" y="124460"/>
                  </a:cubicBezTo>
                  <a:lnTo>
                    <a:pt x="3634958" y="535940"/>
                  </a:lnTo>
                  <a:cubicBezTo>
                    <a:pt x="3634958" y="604520"/>
                    <a:pt x="3579078" y="660400"/>
                    <a:pt x="3510497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70873" y="8260844"/>
            <a:ext cx="9444351" cy="1715852"/>
            <a:chOff x="0" y="0"/>
            <a:chExt cx="3634957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34958" cy="660400"/>
            </a:xfrm>
            <a:custGeom>
              <a:avLst/>
              <a:gdLst/>
              <a:ahLst/>
              <a:cxnLst/>
              <a:rect l="l" t="t" r="r" b="b"/>
              <a:pathLst>
                <a:path w="3634958" h="660400">
                  <a:moveTo>
                    <a:pt x="351049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10497" y="0"/>
                  </a:lnTo>
                  <a:cubicBezTo>
                    <a:pt x="3579078" y="0"/>
                    <a:pt x="3634958" y="55880"/>
                    <a:pt x="3634958" y="124460"/>
                  </a:cubicBezTo>
                  <a:lnTo>
                    <a:pt x="3634958" y="535940"/>
                  </a:lnTo>
                  <a:cubicBezTo>
                    <a:pt x="3634958" y="604520"/>
                    <a:pt x="3579078" y="660400"/>
                    <a:pt x="3510497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68387" y="4586883"/>
            <a:ext cx="8049322" cy="101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100" spc="62" dirty="0">
                <a:solidFill>
                  <a:srgbClr val="000000"/>
                </a:solidFill>
                <a:latin typeface="Roboto Bold"/>
              </a:rPr>
              <a:t>Open Enrollment Period</a:t>
            </a:r>
          </a:p>
          <a:p>
            <a:pPr marL="0" lvl="0" indent="0" algn="l">
              <a:lnSpc>
                <a:spcPts val="4030"/>
              </a:lnSpc>
            </a:pPr>
            <a:r>
              <a:rPr lang="en-US" sz="3099" spc="61" dirty="0">
                <a:solidFill>
                  <a:srgbClr val="000000"/>
                </a:solidFill>
                <a:latin typeface="Roboto"/>
              </a:rPr>
              <a:t>October 1 - December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259839"/>
            <a:ext cx="3209432" cy="190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0"/>
              </a:lnSpc>
            </a:pPr>
            <a:r>
              <a:rPr lang="en-US" sz="2900" spc="58">
                <a:solidFill>
                  <a:srgbClr val="008457"/>
                </a:solidFill>
                <a:latin typeface="Roboto"/>
              </a:rPr>
              <a:t>You must enroll to keep your cafeteria plan account.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68387" y="6622748"/>
            <a:ext cx="8049322" cy="101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30"/>
              </a:lnSpc>
            </a:pPr>
            <a:r>
              <a:rPr lang="en-US" sz="3100" spc="62" dirty="0">
                <a:solidFill>
                  <a:srgbClr val="000000"/>
                </a:solidFill>
                <a:latin typeface="Roboto"/>
              </a:rPr>
              <a:t>Enroll through </a:t>
            </a:r>
            <a:r>
              <a:rPr lang="en-US" sz="3100" spc="62" dirty="0" err="1">
                <a:solidFill>
                  <a:srgbClr val="000000"/>
                </a:solidFill>
                <a:latin typeface="Roboto"/>
              </a:rPr>
              <a:t>MyMCHCP</a:t>
            </a:r>
            <a:r>
              <a:rPr lang="en-US" sz="3100" spc="62" dirty="0">
                <a:solidFill>
                  <a:srgbClr val="000000"/>
                </a:solidFill>
                <a:latin typeface="Roboto"/>
              </a:rPr>
              <a:t> or directly through </a:t>
            </a:r>
            <a:r>
              <a:rPr lang="en-US" sz="3100" spc="62" dirty="0">
                <a:solidFill>
                  <a:srgbClr val="000000"/>
                </a:solidFill>
                <a:latin typeface="Roboto Bold"/>
              </a:rPr>
              <a:t>mocafe.com.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68387" y="683089"/>
            <a:ext cx="8049322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0"/>
              </a:lnSpc>
            </a:pPr>
            <a:r>
              <a:rPr lang="en-US" sz="3100" spc="62" dirty="0">
                <a:solidFill>
                  <a:srgbClr val="000000"/>
                </a:solidFill>
                <a:latin typeface="Roboto"/>
              </a:rPr>
              <a:t>New hires enroll through </a:t>
            </a:r>
            <a:r>
              <a:rPr lang="en-US" sz="3100" spc="62" dirty="0" err="1">
                <a:solidFill>
                  <a:srgbClr val="000000"/>
                </a:solidFill>
                <a:latin typeface="Roboto"/>
              </a:rPr>
              <a:t>SEBES</a:t>
            </a:r>
            <a:r>
              <a:rPr lang="en-US" sz="3100" spc="62" dirty="0">
                <a:solidFill>
                  <a:srgbClr val="000000"/>
                </a:solidFill>
                <a:latin typeface="Roboto"/>
              </a:rPr>
              <a:t> within 31 days of their hire date.</a:t>
            </a:r>
          </a:p>
          <a:p>
            <a:pPr marL="0" lvl="0" indent="0" algn="l">
              <a:lnSpc>
                <a:spcPts val="4030"/>
              </a:lnSpc>
            </a:pPr>
            <a:endParaRPr lang="en-US" sz="3100" spc="62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68387" y="8586006"/>
            <a:ext cx="8049322" cy="101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30"/>
              </a:lnSpc>
            </a:pPr>
            <a:r>
              <a:rPr lang="en-US" sz="3100" spc="62">
                <a:solidFill>
                  <a:srgbClr val="000000"/>
                </a:solidFill>
                <a:latin typeface="Roboto"/>
              </a:rPr>
              <a:t>You will automatically be enrolled into Premium Only, unless you opt out.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872D34-DE7D-F449-F37A-0E04BC438046}"/>
              </a:ext>
            </a:extLst>
          </p:cNvPr>
          <p:cNvSpPr txBox="1"/>
          <p:nvPr/>
        </p:nvSpPr>
        <p:spPr>
          <a:xfrm>
            <a:off x="8068387" y="2928280"/>
            <a:ext cx="9144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spc="62" dirty="0">
                <a:solidFill>
                  <a:srgbClr val="000000"/>
                </a:solidFill>
                <a:latin typeface="Roboto"/>
              </a:rPr>
              <a:t>Prior elections do not roll over year-to-year. </a:t>
            </a:r>
            <a:endParaRPr lang="en-US"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1993" y="4004748"/>
            <a:ext cx="6631828" cy="3853379"/>
            <a:chOff x="0" y="0"/>
            <a:chExt cx="2243359" cy="13034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3359" cy="1303489"/>
            </a:xfrm>
            <a:custGeom>
              <a:avLst/>
              <a:gdLst/>
              <a:ahLst/>
              <a:cxnLst/>
              <a:rect l="l" t="t" r="r" b="b"/>
              <a:pathLst>
                <a:path w="2243359" h="1303489">
                  <a:moveTo>
                    <a:pt x="2118899" y="1303489"/>
                  </a:moveTo>
                  <a:lnTo>
                    <a:pt x="124460" y="1303489"/>
                  </a:lnTo>
                  <a:cubicBezTo>
                    <a:pt x="55880" y="1303489"/>
                    <a:pt x="0" y="1247609"/>
                    <a:pt x="0" y="11790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8899" y="0"/>
                  </a:lnTo>
                  <a:cubicBezTo>
                    <a:pt x="2187479" y="0"/>
                    <a:pt x="2243359" y="55880"/>
                    <a:pt x="2243359" y="124460"/>
                  </a:cubicBezTo>
                  <a:lnTo>
                    <a:pt x="2243359" y="1179029"/>
                  </a:lnTo>
                  <a:cubicBezTo>
                    <a:pt x="2243359" y="1247609"/>
                    <a:pt x="2187479" y="1303489"/>
                    <a:pt x="2118899" y="13034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528665" y="5653065"/>
            <a:ext cx="5472345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 dirty="0">
                <a:solidFill>
                  <a:srgbClr val="14110F"/>
                </a:solidFill>
                <a:latin typeface="Roboto Bold"/>
              </a:rPr>
              <a:t>$2.60/month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02623" y="5013593"/>
            <a:ext cx="5130569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40"/>
              </a:lnSpc>
              <a:spcBef>
                <a:spcPct val="0"/>
              </a:spcBef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Enrolling in one or more FSAs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979532" y="3716373"/>
            <a:ext cx="576751" cy="57675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704179" y="4004748"/>
            <a:ext cx="6631828" cy="3853379"/>
            <a:chOff x="0" y="0"/>
            <a:chExt cx="2243359" cy="13034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3359" cy="1303489"/>
            </a:xfrm>
            <a:custGeom>
              <a:avLst/>
              <a:gdLst/>
              <a:ahLst/>
              <a:cxnLst/>
              <a:rect l="l" t="t" r="r" b="b"/>
              <a:pathLst>
                <a:path w="2243359" h="1303489">
                  <a:moveTo>
                    <a:pt x="2118899" y="1303489"/>
                  </a:moveTo>
                  <a:lnTo>
                    <a:pt x="124460" y="1303489"/>
                  </a:lnTo>
                  <a:cubicBezTo>
                    <a:pt x="55880" y="1303489"/>
                    <a:pt x="0" y="1247609"/>
                    <a:pt x="0" y="11790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8899" y="0"/>
                  </a:lnTo>
                  <a:cubicBezTo>
                    <a:pt x="2187479" y="0"/>
                    <a:pt x="2243359" y="55880"/>
                    <a:pt x="2243359" y="124460"/>
                  </a:cubicBezTo>
                  <a:lnTo>
                    <a:pt x="2243359" y="1179029"/>
                  </a:lnTo>
                  <a:cubicBezTo>
                    <a:pt x="2243359" y="1247609"/>
                    <a:pt x="2187479" y="1303489"/>
                    <a:pt x="2118899" y="13034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3920" y="5653038"/>
            <a:ext cx="5472345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50"/>
              </a:lnSpc>
              <a:spcBef>
                <a:spcPct val="0"/>
              </a:spcBef>
            </a:pPr>
            <a:r>
              <a:rPr lang="en-US" sz="6500">
                <a:solidFill>
                  <a:srgbClr val="14110F"/>
                </a:solidFill>
                <a:latin typeface="Roboto Bold"/>
              </a:rPr>
              <a:t>$0.24/month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54808" y="5013593"/>
            <a:ext cx="5130569" cy="4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40"/>
              </a:lnSpc>
              <a:spcBef>
                <a:spcPct val="0"/>
              </a:spcBef>
            </a:pPr>
            <a:r>
              <a:rPr lang="en-US" sz="2800" spc="56">
                <a:solidFill>
                  <a:srgbClr val="14110F"/>
                </a:solidFill>
                <a:latin typeface="Roboto"/>
              </a:rPr>
              <a:t>Premium Only Participation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2731717" y="3716373"/>
            <a:ext cx="576751" cy="57675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02670" y="1668654"/>
            <a:ext cx="11282659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en-US" sz="7200" spc="-72" dirty="0">
                <a:solidFill>
                  <a:srgbClr val="14110F"/>
                </a:solidFill>
                <a:latin typeface="Roboto"/>
              </a:rPr>
              <a:t>Fees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84455" y="8771255"/>
            <a:ext cx="12919089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800" spc="56">
                <a:solidFill>
                  <a:srgbClr val="14110F"/>
                </a:solidFill>
                <a:latin typeface="Roboto Italics"/>
              </a:rPr>
              <a:t>*The Premium Only Participation fee is waived if you enroll in an FSA.</a:t>
            </a:r>
          </a:p>
          <a:p>
            <a:pPr marL="0" lvl="1" indent="0" algn="ctr">
              <a:lnSpc>
                <a:spcPts val="3640"/>
              </a:lnSpc>
              <a:spcBef>
                <a:spcPct val="0"/>
              </a:spcBef>
            </a:pPr>
            <a:r>
              <a:rPr lang="en-US" sz="2799" spc="55">
                <a:solidFill>
                  <a:srgbClr val="14110F"/>
                </a:solidFill>
                <a:latin typeface="Roboto Italics"/>
              </a:rPr>
              <a:t>*Participants will be charged a $4/month fee if not signed up for direct deposit.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15A56C9-E538-1DDB-F682-4CB0BC6EB62A}"/>
              </a:ext>
            </a:extLst>
          </p:cNvPr>
          <p:cNvSpPr/>
          <p:nvPr/>
        </p:nvSpPr>
        <p:spPr>
          <a:xfrm rot="5400000">
            <a:off x="8474772" y="-8474772"/>
            <a:ext cx="1338455" cy="18288001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493832" cy="10287000"/>
          </a:xfrm>
          <a:prstGeom prst="rect">
            <a:avLst/>
          </a:prstGeom>
          <a:solidFill>
            <a:srgbClr val="008457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FC178-7D1D-8394-AD6E-2B7205602386}"/>
              </a:ext>
            </a:extLst>
          </p:cNvPr>
          <p:cNvSpPr txBox="1"/>
          <p:nvPr/>
        </p:nvSpPr>
        <p:spPr>
          <a:xfrm>
            <a:off x="5181600" y="105263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Multiple Claim Filing Options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321E00-97C6-F994-B8D6-89391F1D2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72242"/>
              </p:ext>
            </p:extLst>
          </p:nvPr>
        </p:nvGraphicFramePr>
        <p:xfrm>
          <a:off x="3935506" y="1790700"/>
          <a:ext cx="12980894" cy="7702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297">
                  <a:extLst>
                    <a:ext uri="{9D8B030D-6E8A-4147-A177-3AD203B41FA5}">
                      <a16:colId xmlns:a16="http://schemas.microsoft.com/office/drawing/2014/main" val="2081251466"/>
                    </a:ext>
                  </a:extLst>
                </a:gridCol>
                <a:gridCol w="8505597">
                  <a:extLst>
                    <a:ext uri="{9D8B030D-6E8A-4147-A177-3AD203B41FA5}">
                      <a16:colId xmlns:a16="http://schemas.microsoft.com/office/drawing/2014/main" val="1945456307"/>
                    </a:ext>
                  </a:extLst>
                </a:gridCol>
              </a:tblGrid>
              <a:tr h="609173">
                <a:tc>
                  <a:txBody>
                    <a:bodyPr/>
                    <a:lstStyle/>
                    <a:p>
                      <a:r>
                        <a:rPr lang="en-US" sz="20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94060"/>
                  </a:ext>
                </a:extLst>
              </a:tr>
              <a:tr h="609173">
                <a:tc>
                  <a:txBody>
                    <a:bodyPr/>
                    <a:lstStyle/>
                    <a:p>
                      <a:r>
                        <a:rPr lang="en-US" sz="2000" dirty="0"/>
                        <a:t>Mobile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Snap picture of</a:t>
                      </a:r>
                      <a:r>
                        <a:rPr lang="en-US" sz="2000" baseline="0" dirty="0"/>
                        <a:t> documentation and submit via the app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212870"/>
                  </a:ext>
                </a:extLst>
              </a:tr>
              <a:tr h="609173">
                <a:tc>
                  <a:txBody>
                    <a:bodyPr/>
                    <a:lstStyle/>
                    <a:p>
                      <a:r>
                        <a:rPr lang="en-US" sz="2000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Scan image of documentation and submit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51368"/>
                  </a:ext>
                </a:extLst>
              </a:tr>
              <a:tr h="1051449">
                <a:tc>
                  <a:txBody>
                    <a:bodyPr/>
                    <a:lstStyle/>
                    <a:p>
                      <a:r>
                        <a:rPr lang="en-US" sz="2000" dirty="0"/>
                        <a:t>ASIFlex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Pay health care provider at point of service/sale; keep documentation and submit upon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51526"/>
                  </a:ext>
                </a:extLst>
              </a:tr>
              <a:tr h="1502071">
                <a:tc>
                  <a:txBody>
                    <a:bodyPr/>
                    <a:lstStyle/>
                    <a:p>
                      <a:r>
                        <a:rPr lang="en-US" sz="2000" dirty="0"/>
                        <a:t>FSA Store </a:t>
                      </a:r>
                      <a:r>
                        <a:rPr lang="en-US" sz="2000" dirty="0" err="1"/>
                        <a:t>Cardless</a:t>
                      </a:r>
                      <a:r>
                        <a:rPr lang="en-US" sz="2000" dirty="0"/>
                        <a:t>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Sign into ASIFlex account, and shop</a:t>
                      </a:r>
                      <a:r>
                        <a:rPr lang="en-US" sz="2000" baseline="0" dirty="0"/>
                        <a:t> FSA Store. No credit or debit card needed; ASIFlex pays </a:t>
                      </a:r>
                      <a:r>
                        <a:rPr lang="en-US" sz="2000" baseline="0" dirty="0" err="1"/>
                        <a:t>FSAStore</a:t>
                      </a:r>
                      <a:r>
                        <a:rPr lang="en-US" sz="2000" baseline="0" dirty="0"/>
                        <a:t> from your account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94280"/>
                  </a:ext>
                </a:extLst>
              </a:tr>
              <a:tr h="1051449">
                <a:tc>
                  <a:txBody>
                    <a:bodyPr/>
                    <a:lstStyle/>
                    <a:p>
                      <a:r>
                        <a:rPr lang="en-US" sz="2000" dirty="0"/>
                        <a:t>Recurring Direct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Sign</a:t>
                      </a:r>
                      <a:r>
                        <a:rPr lang="en-US" sz="2000" baseline="0" dirty="0"/>
                        <a:t> up online to set up recurring payments to daycare provider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79985"/>
                  </a:ext>
                </a:extLst>
              </a:tr>
              <a:tr h="1051449">
                <a:tc>
                  <a:txBody>
                    <a:bodyPr/>
                    <a:lstStyle/>
                    <a:p>
                      <a:r>
                        <a:rPr lang="en-US" sz="2000" dirty="0"/>
                        <a:t>Automatic Reimbursement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claim form to request automatic reimbursements for dependent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37480"/>
                  </a:ext>
                </a:extLst>
              </a:tr>
              <a:tr h="609173">
                <a:tc>
                  <a:txBody>
                    <a:bodyPr/>
                    <a:lstStyle/>
                    <a:p>
                      <a:r>
                        <a:rPr lang="en-US" sz="2000" dirty="0"/>
                        <a:t>Toll-free</a:t>
                      </a:r>
                      <a:r>
                        <a:rPr lang="en-US" sz="2000" baseline="0" dirty="0"/>
                        <a:t> Fax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claim form and fax to ASIFlex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6962"/>
                  </a:ext>
                </a:extLst>
              </a:tr>
              <a:tr h="609173">
                <a:tc>
                  <a:txBody>
                    <a:bodyPr/>
                    <a:lstStyle/>
                    <a:p>
                      <a:r>
                        <a:rPr lang="en-US" sz="2000" dirty="0"/>
                        <a:t>USPS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Complete claim form and mail to ASIFlex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6736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660</Words>
  <Application>Microsoft Office PowerPoint</Application>
  <PresentationFormat>Custom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Arimo</vt:lpstr>
      <vt:lpstr>Roboto Bold</vt:lpstr>
      <vt:lpstr>Roboto Italics</vt:lpstr>
      <vt:lpstr>Arimo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MO Cafeteria Plan</dc:title>
  <dc:creator>Andi Moegling</dc:creator>
  <cp:lastModifiedBy>Grohs, Lauren</cp:lastModifiedBy>
  <cp:revision>28</cp:revision>
  <dcterms:created xsi:type="dcterms:W3CDTF">2006-08-16T00:00:00Z</dcterms:created>
  <dcterms:modified xsi:type="dcterms:W3CDTF">2026-02-26T19:50:11Z</dcterms:modified>
  <dc:identifier>DAEmJeMfy4w</dc:identifier>
</cp:coreProperties>
</file>